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3614"/>
        </a:solidFill>
      </p:bgPr>
    </p:bg>
    <p:spTree>
      <p:nvGrpSpPr>
        <p:cNvPr id="1" name=""/>
        <p:cNvGrpSpPr/>
        <p:nvPr/>
      </p:nvGrpSpPr>
      <p:grpSpPr>
        <a:xfrm>
          <a:off x="0" y="0"/>
          <a:ext cx="0" cy="0"/>
          <a:chOff x="0" y="0"/>
          <a:chExt cx="0" cy="0"/>
        </a:xfrm>
      </p:grpSpPr>
      <p:sp>
        <p:nvSpPr>
          <p:cNvPr id="2" name="Shape 0"/>
          <p:cNvSpPr/>
          <p:nvPr/>
        </p:nvSpPr>
        <p:spPr>
          <a:xfrm>
            <a:off x="640080" y="548640"/>
            <a:ext cx="274320" cy="274320"/>
          </a:xfrm>
          <a:prstGeom prst="ellipse">
            <a:avLst/>
          </a:prstGeom>
          <a:solidFill>
            <a:srgbClr val="3C7A29"/>
          </a:solidFill>
          <a:ln/>
        </p:spPr>
      </p:sp>
      <p:sp>
        <p:nvSpPr>
          <p:cNvPr id="3" name="Text 1"/>
          <p:cNvSpPr/>
          <p:nvPr/>
        </p:nvSpPr>
        <p:spPr>
          <a:xfrm>
            <a:off x="1005840" y="502920"/>
            <a:ext cx="7315200" cy="365760"/>
          </a:xfrm>
          <a:prstGeom prst="rect">
            <a:avLst/>
          </a:prstGeom>
          <a:noFill/>
          <a:ln/>
        </p:spPr>
        <p:txBody>
          <a:bodyPr wrap="square" lIns="0" tIns="0" rIns="0" bIns="0" rtlCol="0" anchor="ctr"/>
          <a:lstStyle/>
          <a:p>
            <a:pPr indent="0" marL="0">
              <a:buNone/>
            </a:pPr>
            <a:r>
              <a:rPr lang="en-US" sz="1200" spc="600" kern="0" dirty="0">
                <a:solidFill>
                  <a:srgbClr val="FFFCED"/>
                </a:solidFill>
                <a:latin typeface="Archivo Black" pitchFamily="34" charset="0"/>
                <a:ea typeface="Archivo Black" pitchFamily="34" charset="-122"/>
                <a:cs typeface="Archivo Black" pitchFamily="34" charset="-120"/>
              </a:rPr>
              <a:t>RAISING FUTURE FOUNDERS</a:t>
            </a:r>
            <a:endParaRPr lang="en-US" sz="1200" dirty="0"/>
          </a:p>
        </p:txBody>
      </p:sp>
      <p:sp>
        <p:nvSpPr>
          <p:cNvPr id="4" name="Text 2"/>
          <p:cNvSpPr/>
          <p:nvPr/>
        </p:nvSpPr>
        <p:spPr>
          <a:xfrm>
            <a:off x="8899855" y="502920"/>
            <a:ext cx="2743200" cy="365760"/>
          </a:xfrm>
          <a:prstGeom prst="rect">
            <a:avLst/>
          </a:prstGeom>
          <a:noFill/>
          <a:ln/>
        </p:spPr>
        <p:txBody>
          <a:bodyPr wrap="square" lIns="0" tIns="0" rIns="0" bIns="0" rtlCol="0" anchor="ctr"/>
          <a:lstStyle/>
          <a:p>
            <a:pPr algn="r" indent="0" marL="0">
              <a:buNone/>
            </a:pPr>
            <a:r>
              <a:rPr lang="en-US" sz="1100" spc="500" kern="0" dirty="0">
                <a:solidFill>
                  <a:srgbClr val="3C7A29"/>
                </a:solidFill>
                <a:latin typeface="Archivo Black" pitchFamily="34" charset="0"/>
                <a:ea typeface="Archivo Black" pitchFamily="34" charset="-122"/>
                <a:cs typeface="Archivo Black" pitchFamily="34" charset="-120"/>
              </a:rPr>
              <a:t>INVESTOR MEMO · 2026</a:t>
            </a:r>
            <a:endParaRPr lang="en-US" sz="1100" dirty="0"/>
          </a:p>
        </p:txBody>
      </p:sp>
      <p:sp>
        <p:nvSpPr>
          <p:cNvPr id="5" name="Text 3"/>
          <p:cNvSpPr/>
          <p:nvPr/>
        </p:nvSpPr>
        <p:spPr>
          <a:xfrm>
            <a:off x="640080" y="1554480"/>
            <a:ext cx="10972800" cy="1097280"/>
          </a:xfrm>
          <a:prstGeom prst="rect">
            <a:avLst/>
          </a:prstGeom>
          <a:noFill/>
          <a:ln/>
        </p:spPr>
        <p:txBody>
          <a:bodyPr wrap="square" lIns="0" tIns="0" rIns="0" bIns="0" rtlCol="0" anchor="t"/>
          <a:lstStyle/>
          <a:p>
            <a:pPr indent="0" marL="0">
              <a:buNone/>
            </a:pPr>
            <a:r>
              <a:rPr lang="en-US" sz="4800" dirty="0">
                <a:solidFill>
                  <a:srgbClr val="FFFCED"/>
                </a:solidFill>
                <a:latin typeface="Archivo Black" pitchFamily="34" charset="0"/>
                <a:ea typeface="Archivo Black" pitchFamily="34" charset="-122"/>
                <a:cs typeface="Archivo Black" pitchFamily="34" charset="-120"/>
              </a:rPr>
              <a:t>A category-defining play</a:t>
            </a:r>
            <a:endParaRPr lang="en-US" sz="4800" dirty="0"/>
          </a:p>
        </p:txBody>
      </p:sp>
      <p:sp>
        <p:nvSpPr>
          <p:cNvPr id="6" name="Text 4"/>
          <p:cNvSpPr/>
          <p:nvPr/>
        </p:nvSpPr>
        <p:spPr>
          <a:xfrm>
            <a:off x="640080" y="2468880"/>
            <a:ext cx="10972800" cy="1097280"/>
          </a:xfrm>
          <a:prstGeom prst="rect">
            <a:avLst/>
          </a:prstGeom>
          <a:noFill/>
          <a:ln/>
        </p:spPr>
        <p:txBody>
          <a:bodyPr wrap="square" lIns="0" tIns="0" rIns="0" bIns="0" rtlCol="0" anchor="t"/>
          <a:lstStyle/>
          <a:p>
            <a:pPr indent="0" marL="0">
              <a:buNone/>
            </a:pPr>
            <a:r>
              <a:rPr lang="en-US" sz="4800" dirty="0">
                <a:solidFill>
                  <a:srgbClr val="3C7A29"/>
                </a:solidFill>
                <a:latin typeface="Archivo Black" pitchFamily="34" charset="0"/>
                <a:ea typeface="Archivo Black" pitchFamily="34" charset="-122"/>
                <a:cs typeface="Archivo Black" pitchFamily="34" charset="-120"/>
              </a:rPr>
              <a:t>for the next generation.</a:t>
            </a:r>
            <a:endParaRPr lang="en-US" sz="4800" dirty="0"/>
          </a:p>
        </p:txBody>
      </p:sp>
      <p:sp>
        <p:nvSpPr>
          <p:cNvPr id="7" name="Text 5"/>
          <p:cNvSpPr/>
          <p:nvPr/>
        </p:nvSpPr>
        <p:spPr>
          <a:xfrm>
            <a:off x="640080" y="4023360"/>
            <a:ext cx="10058400" cy="1280160"/>
          </a:xfrm>
          <a:prstGeom prst="rect">
            <a:avLst/>
          </a:prstGeom>
          <a:noFill/>
          <a:ln/>
        </p:spPr>
        <p:txBody>
          <a:bodyPr wrap="square" lIns="0" tIns="0" rIns="0" bIns="0" rtlCol="0" anchor="ctr"/>
          <a:lstStyle/>
          <a:p>
            <a:pPr indent="0" marL="0">
              <a:buNone/>
            </a:pPr>
            <a:r>
              <a:rPr lang="en-US" sz="1500" dirty="0">
                <a:solidFill>
                  <a:srgbClr val="FFFCED"/>
                </a:solidFill>
                <a:latin typeface="Inter" pitchFamily="34" charset="0"/>
                <a:ea typeface="Inter" pitchFamily="34" charset="-122"/>
                <a:cs typeface="Inter" pitchFamily="34" charset="-120"/>
              </a:rPr>
              <a:t>Parallel curriculum for gifted students. A global network of physical clubhouses. Corporate partnerships. An AI-grounded methodology. Built by Amna Razzaq, investor and tech founder, mom of 5.</a:t>
            </a:r>
            <a:endParaRPr lang="en-US" sz="1500" dirty="0"/>
          </a:p>
        </p:txBody>
      </p:sp>
      <p:sp>
        <p:nvSpPr>
          <p:cNvPr id="8" name="Shape 6"/>
          <p:cNvSpPr/>
          <p:nvPr/>
        </p:nvSpPr>
        <p:spPr>
          <a:xfrm>
            <a:off x="640080" y="5394960"/>
            <a:ext cx="10972800" cy="822960"/>
          </a:xfrm>
          <a:prstGeom prst="roundRect">
            <a:avLst>
              <a:gd name="adj" fmla="val 11111"/>
            </a:avLst>
          </a:prstGeom>
          <a:solidFill>
            <a:srgbClr val="FFFCED"/>
          </a:solidFill>
          <a:ln w="25400">
            <a:solidFill>
              <a:srgbClr val="FFFCED"/>
            </a:solidFill>
            <a:prstDash val="solid"/>
          </a:ln>
        </p:spPr>
      </p:sp>
      <p:sp>
        <p:nvSpPr>
          <p:cNvPr id="9" name="Text 7"/>
          <p:cNvSpPr/>
          <p:nvPr/>
        </p:nvSpPr>
        <p:spPr>
          <a:xfrm>
            <a:off x="822960" y="5394960"/>
            <a:ext cx="10607040" cy="822960"/>
          </a:xfrm>
          <a:prstGeom prst="rect">
            <a:avLst/>
          </a:prstGeom>
          <a:noFill/>
          <a:ln/>
        </p:spPr>
        <p:txBody>
          <a:bodyPr wrap="square" lIns="0" tIns="0" rIns="0" bIns="0" rtlCol="0" anchor="ctr"/>
          <a:lstStyle/>
          <a:p>
            <a:pPr indent="0" marL="0">
              <a:buNone/>
            </a:pPr>
            <a:r>
              <a:rPr lang="en-US" sz="1400" spc="300" kern="0" dirty="0">
                <a:solidFill>
                  <a:srgbClr val="0F3614"/>
                </a:solidFill>
                <a:latin typeface="Archivo Black" pitchFamily="34" charset="0"/>
                <a:ea typeface="Archivo Black" pitchFamily="34" charset="-122"/>
                <a:cs typeface="Archivo Black" pitchFamily="34" charset="-120"/>
              </a:rPr>
              <a:t>RAISING $1.5M PRE-SEED · CHILD PSYCHIATRIST · AI ENGINEERS · APP</a:t>
            </a:r>
            <a:endParaRPr lang="en-US" sz="1400" dirty="0"/>
          </a:p>
        </p:txBody>
      </p:sp>
      <p:sp>
        <p:nvSpPr>
          <p:cNvPr id="10" name="Text 8"/>
          <p:cNvSpPr/>
          <p:nvPr/>
        </p:nvSpPr>
        <p:spPr>
          <a:xfrm>
            <a:off x="8991295" y="6355080"/>
            <a:ext cx="2743200" cy="274320"/>
          </a:xfrm>
          <a:prstGeom prst="rect">
            <a:avLst/>
          </a:prstGeom>
          <a:noFill/>
          <a:ln/>
        </p:spPr>
        <p:txBody>
          <a:bodyPr wrap="square" lIns="0" tIns="0" rIns="0" bIns="0" rtlCol="0" anchor="ctr"/>
          <a:lstStyle/>
          <a:p>
            <a:pPr algn="r" indent="0" marL="0">
              <a:buNone/>
            </a:pPr>
            <a:r>
              <a:rPr lang="en-US" sz="900" spc="300" kern="0" dirty="0">
                <a:solidFill>
                  <a:srgbClr val="3C7A29"/>
                </a:solidFill>
                <a:latin typeface="Archivo Black" pitchFamily="34" charset="0"/>
                <a:ea typeface="Archivo Black" pitchFamily="34" charset="-122"/>
                <a:cs typeface="Archivo Black" pitchFamily="34" charset="-120"/>
              </a:rPr>
              <a:t>CONFIDENTIAL · FOR REVIEW</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CED"/>
        </a:solidFill>
      </p:bgPr>
    </p:bg>
    <p:spTree>
      <p:nvGrpSpPr>
        <p:cNvPr id="1" name=""/>
        <p:cNvGrpSpPr/>
        <p:nvPr/>
      </p:nvGrpSpPr>
      <p:grpSpPr>
        <a:xfrm>
          <a:off x="0" y="0"/>
          <a:ext cx="0" cy="0"/>
          <a:chOff x="0" y="0"/>
          <a:chExt cx="0" cy="0"/>
        </a:xfrm>
      </p:grpSpPr>
      <p:sp>
        <p:nvSpPr>
          <p:cNvPr id="2" name="Shape 0"/>
          <p:cNvSpPr/>
          <p:nvPr/>
        </p:nvSpPr>
        <p:spPr>
          <a:xfrm>
            <a:off x="548640" y="502920"/>
            <a:ext cx="164592" cy="164592"/>
          </a:xfrm>
          <a:prstGeom prst="ellipse">
            <a:avLst/>
          </a:prstGeom>
          <a:solidFill>
            <a:srgbClr val="3C7A29"/>
          </a:solidFill>
          <a:ln/>
        </p:spPr>
      </p:sp>
      <p:sp>
        <p:nvSpPr>
          <p:cNvPr id="3" name="Text 1"/>
          <p:cNvSpPr/>
          <p:nvPr/>
        </p:nvSpPr>
        <p:spPr>
          <a:xfrm>
            <a:off x="822960" y="457200"/>
            <a:ext cx="5486400" cy="292608"/>
          </a:xfrm>
          <a:prstGeom prst="rect">
            <a:avLst/>
          </a:prstGeom>
          <a:noFill/>
          <a:ln/>
        </p:spPr>
        <p:txBody>
          <a:bodyPr wrap="square" lIns="0" tIns="0" rIns="0" bIns="0" rtlCol="0" anchor="ctr"/>
          <a:lstStyle/>
          <a:p>
            <a:pPr indent="0" marL="0">
              <a:buNone/>
            </a:pPr>
            <a:r>
              <a:rPr lang="en-US" sz="1150" spc="500" kern="0" dirty="0">
                <a:solidFill>
                  <a:srgbClr val="5C6F5C"/>
                </a:solidFill>
                <a:latin typeface="Archivo Black" pitchFamily="34" charset="0"/>
                <a:ea typeface="Archivo Black" pitchFamily="34" charset="-122"/>
                <a:cs typeface="Archivo Black" pitchFamily="34" charset="-120"/>
              </a:rPr>
              <a:t>01 · THE PROBLEM</a:t>
            </a:r>
            <a:endParaRPr lang="en-US" sz="1150" dirty="0"/>
          </a:p>
        </p:txBody>
      </p:sp>
      <p:sp>
        <p:nvSpPr>
          <p:cNvPr id="4" name="Text 2"/>
          <p:cNvSpPr/>
          <p:nvPr/>
        </p:nvSpPr>
        <p:spPr>
          <a:xfrm>
            <a:off x="548640" y="1097280"/>
            <a:ext cx="11155680" cy="1645920"/>
          </a:xfrm>
          <a:prstGeom prst="rect">
            <a:avLst/>
          </a:prstGeom>
          <a:noFill/>
          <a:ln/>
        </p:spPr>
        <p:txBody>
          <a:bodyPr wrap="square" lIns="0" tIns="0" rIns="0" bIns="0" rtlCol="0" anchor="t"/>
          <a:lstStyle/>
          <a:p>
            <a:pPr indent="0" marL="0">
              <a:buNone/>
            </a:pPr>
            <a:r>
              <a:rPr lang="en-US" sz="3600" dirty="0">
                <a:solidFill>
                  <a:srgbClr val="0F3614"/>
                </a:solidFill>
                <a:latin typeface="Archivo Black" pitchFamily="34" charset="0"/>
                <a:ea typeface="Archivo Black" pitchFamily="34" charset="-122"/>
                <a:cs typeface="Archivo Black" pitchFamily="34" charset="-120"/>
              </a:rPr>
              <a:t>Gifted kids are the most underserved students in America.</a:t>
            </a:r>
            <a:endParaRPr lang="en-US" sz="3600" dirty="0"/>
          </a:p>
        </p:txBody>
      </p:sp>
      <p:sp>
        <p:nvSpPr>
          <p:cNvPr id="5" name="Text 3"/>
          <p:cNvSpPr/>
          <p:nvPr/>
        </p:nvSpPr>
        <p:spPr>
          <a:xfrm>
            <a:off x="548640" y="3108960"/>
            <a:ext cx="11155680" cy="1828800"/>
          </a:xfrm>
          <a:prstGeom prst="rect">
            <a:avLst/>
          </a:prstGeom>
          <a:noFill/>
          <a:ln/>
        </p:spPr>
        <p:txBody>
          <a:bodyPr wrap="square" lIns="0" tIns="0" rIns="0" bIns="0" rtlCol="0" anchor="ctr"/>
          <a:lstStyle/>
          <a:p>
            <a:pPr indent="0" marL="0">
              <a:buNone/>
            </a:pPr>
            <a:r>
              <a:rPr lang="en-US" sz="1600" dirty="0">
                <a:solidFill>
                  <a:srgbClr val="1F4F1F"/>
                </a:solidFill>
                <a:latin typeface="Inter" pitchFamily="34" charset="0"/>
                <a:ea typeface="Inter" pitchFamily="34" charset="-122"/>
                <a:cs typeface="Inter" pitchFamily="34" charset="-120"/>
              </a:rPr>
              <a:t>Their schools cannot stretch them. Their parents stack academics. Their cognition outruns their habits. Their social peers do not exist. The system that worked for our generation has been quietly replaced by one that did not. The result is brilliant kids who arrive at 22 credentialed, scattered, and not actually prepared for the world they are walking into.</a:t>
            </a:r>
            <a:endParaRPr lang="en-US" sz="1600" dirty="0"/>
          </a:p>
        </p:txBody>
      </p:sp>
      <p:sp>
        <p:nvSpPr>
          <p:cNvPr id="6" name="Shape 4"/>
          <p:cNvSpPr/>
          <p:nvPr/>
        </p:nvSpPr>
        <p:spPr>
          <a:xfrm>
            <a:off x="548640" y="5029200"/>
            <a:ext cx="3657600" cy="1280160"/>
          </a:xfrm>
          <a:prstGeom prst="roundRect">
            <a:avLst>
              <a:gd name="adj" fmla="val 7143"/>
            </a:avLst>
          </a:prstGeom>
          <a:solidFill>
            <a:srgbClr val="FFFCED"/>
          </a:solidFill>
          <a:ln w="25400">
            <a:solidFill>
              <a:srgbClr val="0F3614"/>
            </a:solidFill>
            <a:prstDash val="solid"/>
          </a:ln>
        </p:spPr>
      </p:sp>
      <p:sp>
        <p:nvSpPr>
          <p:cNvPr id="7" name="Shape 5"/>
          <p:cNvSpPr/>
          <p:nvPr/>
        </p:nvSpPr>
        <p:spPr>
          <a:xfrm>
            <a:off x="548640" y="5029200"/>
            <a:ext cx="109728" cy="1280160"/>
          </a:xfrm>
          <a:prstGeom prst="rect">
            <a:avLst/>
          </a:prstGeom>
          <a:solidFill>
            <a:srgbClr val="3C7A29"/>
          </a:solidFill>
          <a:ln/>
        </p:spPr>
      </p:sp>
      <p:sp>
        <p:nvSpPr>
          <p:cNvPr id="8" name="Text 6"/>
          <p:cNvSpPr/>
          <p:nvPr/>
        </p:nvSpPr>
        <p:spPr>
          <a:xfrm>
            <a:off x="731520" y="5074920"/>
            <a:ext cx="3383280" cy="594360"/>
          </a:xfrm>
          <a:prstGeom prst="rect">
            <a:avLst/>
          </a:prstGeom>
          <a:noFill/>
          <a:ln/>
        </p:spPr>
        <p:txBody>
          <a:bodyPr wrap="square" lIns="0" tIns="0" rIns="0" bIns="0" rtlCol="0" anchor="ctr"/>
          <a:lstStyle/>
          <a:p>
            <a:pPr indent="0" marL="0">
              <a:buNone/>
            </a:pPr>
            <a:r>
              <a:rPr lang="en-US" sz="2800" dirty="0">
                <a:solidFill>
                  <a:srgbClr val="0F3614"/>
                </a:solidFill>
                <a:latin typeface="Archivo Black" pitchFamily="34" charset="0"/>
                <a:ea typeface="Archivo Black" pitchFamily="34" charset="-122"/>
                <a:cs typeface="Archivo Black" pitchFamily="34" charset="-120"/>
              </a:rPr>
              <a:t>9 to 14</a:t>
            </a:r>
            <a:endParaRPr lang="en-US" sz="2800" dirty="0"/>
          </a:p>
        </p:txBody>
      </p:sp>
      <p:sp>
        <p:nvSpPr>
          <p:cNvPr id="9" name="Text 7"/>
          <p:cNvSpPr/>
          <p:nvPr/>
        </p:nvSpPr>
        <p:spPr>
          <a:xfrm>
            <a:off x="731520" y="5669280"/>
            <a:ext cx="3383280" cy="594360"/>
          </a:xfrm>
          <a:prstGeom prst="rect">
            <a:avLst/>
          </a:prstGeom>
          <a:noFill/>
          <a:ln/>
        </p:spPr>
        <p:txBody>
          <a:bodyPr wrap="square" lIns="0" tIns="0" rIns="0" bIns="0" rtlCol="0" anchor="ctr"/>
          <a:lstStyle/>
          <a:p>
            <a:pPr indent="0" marL="0">
              <a:buNone/>
            </a:pPr>
            <a:r>
              <a:rPr lang="en-US" sz="1150" dirty="0">
                <a:solidFill>
                  <a:srgbClr val="1F4F1F"/>
                </a:solidFill>
                <a:latin typeface="Inter" pitchFamily="34" charset="0"/>
                <a:ea typeface="Inter" pitchFamily="34" charset="-122"/>
                <a:cs typeface="Inter" pitchFamily="34" charset="-120"/>
              </a:rPr>
              <a:t>the window where curiosity peaks and identity forms</a:t>
            </a:r>
            <a:endParaRPr lang="en-US" sz="1150" dirty="0"/>
          </a:p>
        </p:txBody>
      </p:sp>
      <p:sp>
        <p:nvSpPr>
          <p:cNvPr id="10" name="Shape 8"/>
          <p:cNvSpPr/>
          <p:nvPr/>
        </p:nvSpPr>
        <p:spPr>
          <a:xfrm>
            <a:off x="4453128" y="5029200"/>
            <a:ext cx="3657600" cy="1280160"/>
          </a:xfrm>
          <a:prstGeom prst="roundRect">
            <a:avLst>
              <a:gd name="adj" fmla="val 7143"/>
            </a:avLst>
          </a:prstGeom>
          <a:solidFill>
            <a:srgbClr val="FFFCED"/>
          </a:solidFill>
          <a:ln w="25400">
            <a:solidFill>
              <a:srgbClr val="0F3614"/>
            </a:solidFill>
            <a:prstDash val="solid"/>
          </a:ln>
        </p:spPr>
      </p:sp>
      <p:sp>
        <p:nvSpPr>
          <p:cNvPr id="11" name="Shape 9"/>
          <p:cNvSpPr/>
          <p:nvPr/>
        </p:nvSpPr>
        <p:spPr>
          <a:xfrm>
            <a:off x="4453128" y="5029200"/>
            <a:ext cx="109728" cy="1280160"/>
          </a:xfrm>
          <a:prstGeom prst="rect">
            <a:avLst/>
          </a:prstGeom>
          <a:solidFill>
            <a:srgbClr val="3C7A29"/>
          </a:solidFill>
          <a:ln/>
        </p:spPr>
      </p:sp>
      <p:sp>
        <p:nvSpPr>
          <p:cNvPr id="12" name="Text 10"/>
          <p:cNvSpPr/>
          <p:nvPr/>
        </p:nvSpPr>
        <p:spPr>
          <a:xfrm>
            <a:off x="4636008" y="5074920"/>
            <a:ext cx="3383280" cy="594360"/>
          </a:xfrm>
          <a:prstGeom prst="rect">
            <a:avLst/>
          </a:prstGeom>
          <a:noFill/>
          <a:ln/>
        </p:spPr>
        <p:txBody>
          <a:bodyPr wrap="square" lIns="0" tIns="0" rIns="0" bIns="0" rtlCol="0" anchor="ctr"/>
          <a:lstStyle/>
          <a:p>
            <a:pPr indent="0" marL="0">
              <a:buNone/>
            </a:pPr>
            <a:r>
              <a:rPr lang="en-US" sz="2800" dirty="0">
                <a:solidFill>
                  <a:srgbClr val="0F3614"/>
                </a:solidFill>
                <a:latin typeface="Archivo Black" pitchFamily="34" charset="0"/>
                <a:ea typeface="Archivo Black" pitchFamily="34" charset="-122"/>
                <a:cs typeface="Archivo Black" pitchFamily="34" charset="-120"/>
              </a:rPr>
              <a:t>3.2M</a:t>
            </a:r>
            <a:endParaRPr lang="en-US" sz="2800" dirty="0"/>
          </a:p>
        </p:txBody>
      </p:sp>
      <p:sp>
        <p:nvSpPr>
          <p:cNvPr id="13" name="Text 11"/>
          <p:cNvSpPr/>
          <p:nvPr/>
        </p:nvSpPr>
        <p:spPr>
          <a:xfrm>
            <a:off x="4636008" y="5669280"/>
            <a:ext cx="3383280" cy="594360"/>
          </a:xfrm>
          <a:prstGeom prst="rect">
            <a:avLst/>
          </a:prstGeom>
          <a:noFill/>
          <a:ln/>
        </p:spPr>
        <p:txBody>
          <a:bodyPr wrap="square" lIns="0" tIns="0" rIns="0" bIns="0" rtlCol="0" anchor="ctr"/>
          <a:lstStyle/>
          <a:p>
            <a:pPr indent="0" marL="0">
              <a:buNone/>
            </a:pPr>
            <a:r>
              <a:rPr lang="en-US" sz="1150" dirty="0">
                <a:solidFill>
                  <a:srgbClr val="1F4F1F"/>
                </a:solidFill>
                <a:latin typeface="Inter" pitchFamily="34" charset="0"/>
                <a:ea typeface="Inter" pitchFamily="34" charset="-122"/>
                <a:cs typeface="Inter" pitchFamily="34" charset="-120"/>
              </a:rPr>
              <a:t>gifted students in the US, mostly underserved</a:t>
            </a:r>
            <a:endParaRPr lang="en-US" sz="1150" dirty="0"/>
          </a:p>
        </p:txBody>
      </p:sp>
      <p:sp>
        <p:nvSpPr>
          <p:cNvPr id="14" name="Shape 12"/>
          <p:cNvSpPr/>
          <p:nvPr/>
        </p:nvSpPr>
        <p:spPr>
          <a:xfrm>
            <a:off x="8357616" y="5029200"/>
            <a:ext cx="3657600" cy="1280160"/>
          </a:xfrm>
          <a:prstGeom prst="roundRect">
            <a:avLst>
              <a:gd name="adj" fmla="val 7143"/>
            </a:avLst>
          </a:prstGeom>
          <a:solidFill>
            <a:srgbClr val="FFFCED"/>
          </a:solidFill>
          <a:ln w="25400">
            <a:solidFill>
              <a:srgbClr val="0F3614"/>
            </a:solidFill>
            <a:prstDash val="solid"/>
          </a:ln>
        </p:spPr>
      </p:sp>
      <p:sp>
        <p:nvSpPr>
          <p:cNvPr id="15" name="Shape 13"/>
          <p:cNvSpPr/>
          <p:nvPr/>
        </p:nvSpPr>
        <p:spPr>
          <a:xfrm>
            <a:off x="8357616" y="5029200"/>
            <a:ext cx="109728" cy="1280160"/>
          </a:xfrm>
          <a:prstGeom prst="rect">
            <a:avLst/>
          </a:prstGeom>
          <a:solidFill>
            <a:srgbClr val="3C7A29"/>
          </a:solidFill>
          <a:ln/>
        </p:spPr>
      </p:sp>
      <p:sp>
        <p:nvSpPr>
          <p:cNvPr id="16" name="Text 14"/>
          <p:cNvSpPr/>
          <p:nvPr/>
        </p:nvSpPr>
        <p:spPr>
          <a:xfrm>
            <a:off x="8540496" y="5074920"/>
            <a:ext cx="3383280" cy="594360"/>
          </a:xfrm>
          <a:prstGeom prst="rect">
            <a:avLst/>
          </a:prstGeom>
          <a:noFill/>
          <a:ln/>
        </p:spPr>
        <p:txBody>
          <a:bodyPr wrap="square" lIns="0" tIns="0" rIns="0" bIns="0" rtlCol="0" anchor="ctr"/>
          <a:lstStyle/>
          <a:p>
            <a:pPr indent="0" marL="0">
              <a:buNone/>
            </a:pPr>
            <a:r>
              <a:rPr lang="en-US" sz="2800" dirty="0">
                <a:solidFill>
                  <a:srgbClr val="0F3614"/>
                </a:solidFill>
                <a:latin typeface="Archivo Black" pitchFamily="34" charset="0"/>
                <a:ea typeface="Archivo Black" pitchFamily="34" charset="-122"/>
                <a:cs typeface="Archivo Black" pitchFamily="34" charset="-120"/>
              </a:rPr>
              <a:t>2x</a:t>
            </a:r>
            <a:endParaRPr lang="en-US" sz="2800" dirty="0"/>
          </a:p>
        </p:txBody>
      </p:sp>
      <p:sp>
        <p:nvSpPr>
          <p:cNvPr id="17" name="Text 15"/>
          <p:cNvSpPr/>
          <p:nvPr/>
        </p:nvSpPr>
        <p:spPr>
          <a:xfrm>
            <a:off x="8540496" y="5669280"/>
            <a:ext cx="3383280" cy="594360"/>
          </a:xfrm>
          <a:prstGeom prst="rect">
            <a:avLst/>
          </a:prstGeom>
          <a:noFill/>
          <a:ln/>
        </p:spPr>
        <p:txBody>
          <a:bodyPr wrap="square" lIns="0" tIns="0" rIns="0" bIns="0" rtlCol="0" anchor="ctr"/>
          <a:lstStyle/>
          <a:p>
            <a:pPr indent="0" marL="0">
              <a:buNone/>
            </a:pPr>
            <a:r>
              <a:rPr lang="en-US" sz="1150" dirty="0">
                <a:solidFill>
                  <a:srgbClr val="1F4F1F"/>
                </a:solidFill>
                <a:latin typeface="Inter" pitchFamily="34" charset="0"/>
                <a:ea typeface="Inter" pitchFamily="34" charset="-122"/>
                <a:cs typeface="Inter" pitchFamily="34" charset="-120"/>
              </a:rPr>
              <a:t>boys more likely to underachieve despite high ability</a:t>
            </a:r>
            <a:endParaRPr lang="en-US" sz="1150" dirty="0"/>
          </a:p>
        </p:txBody>
      </p:sp>
      <p:sp>
        <p:nvSpPr>
          <p:cNvPr id="18" name="Text 16"/>
          <p:cNvSpPr/>
          <p:nvPr/>
        </p:nvSpPr>
        <p:spPr>
          <a:xfrm>
            <a:off x="548640" y="6355080"/>
            <a:ext cx="6400800" cy="274320"/>
          </a:xfrm>
          <a:prstGeom prst="rect">
            <a:avLst/>
          </a:prstGeom>
          <a:noFill/>
          <a:ln/>
        </p:spPr>
        <p:txBody>
          <a:bodyPr wrap="square" lIns="0" tIns="0" rIns="0" bIns="0" rtlCol="0" anchor="ctr"/>
          <a:lstStyle/>
          <a:p>
            <a:pPr indent="0" marL="0">
              <a:buNone/>
            </a:pPr>
            <a:r>
              <a:rPr lang="en-US" sz="1000" spc="400" kern="0" dirty="0">
                <a:solidFill>
                  <a:srgbClr val="5C6F5C"/>
                </a:solidFill>
                <a:latin typeface="Archivo Black" pitchFamily="34" charset="0"/>
                <a:ea typeface="Archivo Black" pitchFamily="34" charset="-122"/>
                <a:cs typeface="Archivo Black" pitchFamily="34" charset="-120"/>
              </a:rPr>
              <a:t>RAISING FUTURE FOUNDERS · INVESTOR MEMO</a:t>
            </a:r>
            <a:endParaRPr lang="en-US" sz="1000" dirty="0"/>
          </a:p>
        </p:txBody>
      </p:sp>
      <p:sp>
        <p:nvSpPr>
          <p:cNvPr id="19" name="Text 17"/>
          <p:cNvSpPr/>
          <p:nvPr/>
        </p:nvSpPr>
        <p:spPr>
          <a:xfrm>
            <a:off x="10820095" y="6355080"/>
            <a:ext cx="914400" cy="274320"/>
          </a:xfrm>
          <a:prstGeom prst="rect">
            <a:avLst/>
          </a:prstGeom>
          <a:noFill/>
          <a:ln/>
        </p:spPr>
        <p:txBody>
          <a:bodyPr wrap="square" lIns="0" tIns="0" rIns="0" bIns="0" rtlCol="0" anchor="ctr"/>
          <a:lstStyle/>
          <a:p>
            <a:pPr algn="r" indent="0" marL="0">
              <a:buNone/>
            </a:pPr>
            <a:r>
              <a:rPr lang="en-US" sz="1000" spc="300" kern="0" dirty="0">
                <a:solidFill>
                  <a:srgbClr val="5C6F5C"/>
                </a:solidFill>
                <a:latin typeface="Archivo Black" pitchFamily="34" charset="0"/>
                <a:ea typeface="Archivo Black" pitchFamily="34" charset="-122"/>
                <a:cs typeface="Archivo Black" pitchFamily="34" charset="-120"/>
              </a:rPr>
              <a:t>02 / 16</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3614"/>
        </a:solidFill>
      </p:bgPr>
    </p:bg>
    <p:spTree>
      <p:nvGrpSpPr>
        <p:cNvPr id="1" name=""/>
        <p:cNvGrpSpPr/>
        <p:nvPr/>
      </p:nvGrpSpPr>
      <p:grpSpPr>
        <a:xfrm>
          <a:off x="0" y="0"/>
          <a:ext cx="0" cy="0"/>
          <a:chOff x="0" y="0"/>
          <a:chExt cx="0" cy="0"/>
        </a:xfrm>
      </p:grpSpPr>
      <p:sp>
        <p:nvSpPr>
          <p:cNvPr id="2" name="Shape 0"/>
          <p:cNvSpPr/>
          <p:nvPr/>
        </p:nvSpPr>
        <p:spPr>
          <a:xfrm>
            <a:off x="548640" y="502920"/>
            <a:ext cx="164592" cy="164592"/>
          </a:xfrm>
          <a:prstGeom prst="ellipse">
            <a:avLst/>
          </a:prstGeom>
          <a:solidFill>
            <a:srgbClr val="3C7A29"/>
          </a:solidFill>
          <a:ln/>
        </p:spPr>
      </p:sp>
      <p:sp>
        <p:nvSpPr>
          <p:cNvPr id="3" name="Text 1"/>
          <p:cNvSpPr/>
          <p:nvPr/>
        </p:nvSpPr>
        <p:spPr>
          <a:xfrm>
            <a:off x="822960" y="457200"/>
            <a:ext cx="5486400" cy="292608"/>
          </a:xfrm>
          <a:prstGeom prst="rect">
            <a:avLst/>
          </a:prstGeom>
          <a:noFill/>
          <a:ln/>
        </p:spPr>
        <p:txBody>
          <a:bodyPr wrap="square" lIns="0" tIns="0" rIns="0" bIns="0" rtlCol="0" anchor="ctr"/>
          <a:lstStyle/>
          <a:p>
            <a:pPr indent="0" marL="0">
              <a:buNone/>
            </a:pPr>
            <a:r>
              <a:rPr lang="en-US" sz="1150" spc="500" kern="0" dirty="0">
                <a:solidFill>
                  <a:srgbClr val="3C7A29"/>
                </a:solidFill>
                <a:latin typeface="Archivo Black" pitchFamily="34" charset="0"/>
                <a:ea typeface="Archivo Black" pitchFamily="34" charset="-122"/>
                <a:cs typeface="Archivo Black" pitchFamily="34" charset="-120"/>
              </a:rPr>
              <a:t>02 · THE INSIGHT</a:t>
            </a:r>
            <a:endParaRPr lang="en-US" sz="1150" dirty="0"/>
          </a:p>
        </p:txBody>
      </p:sp>
      <p:sp>
        <p:nvSpPr>
          <p:cNvPr id="4" name="Text 2"/>
          <p:cNvSpPr/>
          <p:nvPr/>
        </p:nvSpPr>
        <p:spPr>
          <a:xfrm>
            <a:off x="548640" y="1097280"/>
            <a:ext cx="10972800" cy="1828800"/>
          </a:xfrm>
          <a:prstGeom prst="rect">
            <a:avLst/>
          </a:prstGeom>
          <a:noFill/>
          <a:ln/>
        </p:spPr>
        <p:txBody>
          <a:bodyPr wrap="square" lIns="0" tIns="0" rIns="0" bIns="0" rtlCol="0" anchor="t"/>
          <a:lstStyle/>
          <a:p>
            <a:pPr indent="0" marL="0">
              <a:buNone/>
            </a:pPr>
            <a:r>
              <a:rPr lang="en-US" sz="3000" dirty="0">
                <a:solidFill>
                  <a:srgbClr val="FFFCED"/>
                </a:solidFill>
                <a:latin typeface="Archivo Black" pitchFamily="34" charset="0"/>
                <a:ea typeface="Archivo Black" pitchFamily="34" charset="-122"/>
                <a:cs typeface="Archivo Black" pitchFamily="34" charset="-120"/>
              </a:rPr>
              <a:t>Wealthy families already left the old system. The next million are about to.</a:t>
            </a:r>
            <a:endParaRPr lang="en-US" sz="3000" dirty="0"/>
          </a:p>
        </p:txBody>
      </p:sp>
      <p:sp>
        <p:nvSpPr>
          <p:cNvPr id="5" name="Shape 3"/>
          <p:cNvSpPr/>
          <p:nvPr/>
        </p:nvSpPr>
        <p:spPr>
          <a:xfrm>
            <a:off x="548640" y="3291840"/>
            <a:ext cx="3474720" cy="2651760"/>
          </a:xfrm>
          <a:prstGeom prst="roundRect">
            <a:avLst>
              <a:gd name="adj" fmla="val 3448"/>
            </a:avLst>
          </a:prstGeom>
          <a:solidFill>
            <a:srgbClr val="1F4F1F"/>
          </a:solidFill>
          <a:ln w="25400">
            <a:solidFill>
              <a:srgbClr val="3C7A29"/>
            </a:solidFill>
            <a:prstDash val="solid"/>
          </a:ln>
        </p:spPr>
      </p:sp>
      <p:sp>
        <p:nvSpPr>
          <p:cNvPr id="6" name="Text 4"/>
          <p:cNvSpPr/>
          <p:nvPr/>
        </p:nvSpPr>
        <p:spPr>
          <a:xfrm>
            <a:off x="777240" y="3429000"/>
            <a:ext cx="3108960" cy="365760"/>
          </a:xfrm>
          <a:prstGeom prst="rect">
            <a:avLst/>
          </a:prstGeom>
          <a:noFill/>
          <a:ln/>
        </p:spPr>
        <p:txBody>
          <a:bodyPr wrap="square" lIns="0" tIns="0" rIns="0" bIns="0" rtlCol="0" anchor="ctr"/>
          <a:lstStyle/>
          <a:p>
            <a:pPr indent="0" marL="0">
              <a:buNone/>
            </a:pPr>
            <a:r>
              <a:rPr lang="en-US" sz="1300" spc="300" kern="0" dirty="0">
                <a:solidFill>
                  <a:srgbClr val="3C7A29"/>
                </a:solidFill>
                <a:latin typeface="Archivo Black" pitchFamily="34" charset="0"/>
                <a:ea typeface="Archivo Black" pitchFamily="34" charset="-122"/>
                <a:cs typeface="Archivo Black" pitchFamily="34" charset="-120"/>
              </a:rPr>
              <a:t>CREDENTIALS COLLAPSE</a:t>
            </a:r>
            <a:endParaRPr lang="en-US" sz="1300" dirty="0"/>
          </a:p>
        </p:txBody>
      </p:sp>
      <p:sp>
        <p:nvSpPr>
          <p:cNvPr id="7" name="Text 5"/>
          <p:cNvSpPr/>
          <p:nvPr/>
        </p:nvSpPr>
        <p:spPr>
          <a:xfrm>
            <a:off x="777240" y="3886200"/>
            <a:ext cx="3108960" cy="2011680"/>
          </a:xfrm>
          <a:prstGeom prst="rect">
            <a:avLst/>
          </a:prstGeom>
          <a:noFill/>
          <a:ln/>
        </p:spPr>
        <p:txBody>
          <a:bodyPr wrap="square" lIns="0" tIns="0" rIns="0" bIns="0" rtlCol="0" anchor="ctr"/>
          <a:lstStyle/>
          <a:p>
            <a:pPr indent="0" marL="0">
              <a:buNone/>
            </a:pPr>
            <a:r>
              <a:rPr lang="en-US" sz="1300" dirty="0">
                <a:solidFill>
                  <a:srgbClr val="FFFCED"/>
                </a:solidFill>
                <a:latin typeface="Inter" pitchFamily="34" charset="0"/>
                <a:ea typeface="Inter" pitchFamily="34" charset="-122"/>
                <a:cs typeface="Inter" pitchFamily="34" charset="-120"/>
              </a:rPr>
              <a:t>AI is rewriting what work even is. A degree alone no longer guarantees the adult life parents want for their kids.</a:t>
            </a:r>
            <a:endParaRPr lang="en-US" sz="1300" dirty="0"/>
          </a:p>
        </p:txBody>
      </p:sp>
      <p:sp>
        <p:nvSpPr>
          <p:cNvPr id="8" name="Shape 6"/>
          <p:cNvSpPr/>
          <p:nvPr/>
        </p:nvSpPr>
        <p:spPr>
          <a:xfrm>
            <a:off x="4343400" y="3291840"/>
            <a:ext cx="3474720" cy="2651760"/>
          </a:xfrm>
          <a:prstGeom prst="roundRect">
            <a:avLst>
              <a:gd name="adj" fmla="val 3448"/>
            </a:avLst>
          </a:prstGeom>
          <a:solidFill>
            <a:srgbClr val="1F4F1F"/>
          </a:solidFill>
          <a:ln w="25400">
            <a:solidFill>
              <a:srgbClr val="3C7A29"/>
            </a:solidFill>
            <a:prstDash val="solid"/>
          </a:ln>
        </p:spPr>
      </p:sp>
      <p:sp>
        <p:nvSpPr>
          <p:cNvPr id="9" name="Text 7"/>
          <p:cNvSpPr/>
          <p:nvPr/>
        </p:nvSpPr>
        <p:spPr>
          <a:xfrm>
            <a:off x="4572000" y="3429000"/>
            <a:ext cx="3108960" cy="365760"/>
          </a:xfrm>
          <a:prstGeom prst="rect">
            <a:avLst/>
          </a:prstGeom>
          <a:noFill/>
          <a:ln/>
        </p:spPr>
        <p:txBody>
          <a:bodyPr wrap="square" lIns="0" tIns="0" rIns="0" bIns="0" rtlCol="0" anchor="ctr"/>
          <a:lstStyle/>
          <a:p>
            <a:pPr indent="0" marL="0">
              <a:buNone/>
            </a:pPr>
            <a:r>
              <a:rPr lang="en-US" sz="1300" spc="300" kern="0" dirty="0">
                <a:solidFill>
                  <a:srgbClr val="3C7A29"/>
                </a:solidFill>
                <a:latin typeface="Archivo Black" pitchFamily="34" charset="0"/>
                <a:ea typeface="Archivo Black" pitchFamily="34" charset="-122"/>
                <a:cs typeface="Archivo Black" pitchFamily="34" charset="-120"/>
              </a:rPr>
              <a:t>PRESTIGE MIGRATES</a:t>
            </a:r>
            <a:endParaRPr lang="en-US" sz="1300" dirty="0"/>
          </a:p>
        </p:txBody>
      </p:sp>
      <p:sp>
        <p:nvSpPr>
          <p:cNvPr id="10" name="Text 8"/>
          <p:cNvSpPr/>
          <p:nvPr/>
        </p:nvSpPr>
        <p:spPr>
          <a:xfrm>
            <a:off x="4572000" y="3886200"/>
            <a:ext cx="3108960" cy="2011680"/>
          </a:xfrm>
          <a:prstGeom prst="rect">
            <a:avLst/>
          </a:prstGeom>
          <a:noFill/>
          <a:ln/>
        </p:spPr>
        <p:txBody>
          <a:bodyPr wrap="square" lIns="0" tIns="0" rIns="0" bIns="0" rtlCol="0" anchor="ctr"/>
          <a:lstStyle/>
          <a:p>
            <a:pPr indent="0" marL="0">
              <a:buNone/>
            </a:pPr>
            <a:r>
              <a:rPr lang="en-US" sz="1300" dirty="0">
                <a:solidFill>
                  <a:srgbClr val="FFFCED"/>
                </a:solidFill>
                <a:latin typeface="Inter" pitchFamily="34" charset="0"/>
                <a:ea typeface="Inter" pitchFamily="34" charset="-122"/>
                <a:cs typeface="Inter" pitchFamily="34" charset="-120"/>
              </a:rPr>
              <a:t>Top families want outcomes, not rankings. Real builds. Real exposure. Real preparation. Schools cannot deliver that alone.</a:t>
            </a:r>
            <a:endParaRPr lang="en-US" sz="1300" dirty="0"/>
          </a:p>
        </p:txBody>
      </p:sp>
      <p:sp>
        <p:nvSpPr>
          <p:cNvPr id="11" name="Shape 9"/>
          <p:cNvSpPr/>
          <p:nvPr/>
        </p:nvSpPr>
        <p:spPr>
          <a:xfrm>
            <a:off x="8138160" y="3291840"/>
            <a:ext cx="3474720" cy="2651760"/>
          </a:xfrm>
          <a:prstGeom prst="roundRect">
            <a:avLst>
              <a:gd name="adj" fmla="val 3448"/>
            </a:avLst>
          </a:prstGeom>
          <a:solidFill>
            <a:srgbClr val="1F4F1F"/>
          </a:solidFill>
          <a:ln w="25400">
            <a:solidFill>
              <a:srgbClr val="3C7A29"/>
            </a:solidFill>
            <a:prstDash val="solid"/>
          </a:ln>
        </p:spPr>
      </p:sp>
      <p:sp>
        <p:nvSpPr>
          <p:cNvPr id="12" name="Text 10"/>
          <p:cNvSpPr/>
          <p:nvPr/>
        </p:nvSpPr>
        <p:spPr>
          <a:xfrm>
            <a:off x="8366760" y="3429000"/>
            <a:ext cx="3108960" cy="365760"/>
          </a:xfrm>
          <a:prstGeom prst="rect">
            <a:avLst/>
          </a:prstGeom>
          <a:noFill/>
          <a:ln/>
        </p:spPr>
        <p:txBody>
          <a:bodyPr wrap="square" lIns="0" tIns="0" rIns="0" bIns="0" rtlCol="0" anchor="ctr"/>
          <a:lstStyle/>
          <a:p>
            <a:pPr indent="0" marL="0">
              <a:buNone/>
            </a:pPr>
            <a:r>
              <a:rPr lang="en-US" sz="1300" spc="300" kern="0" dirty="0">
                <a:solidFill>
                  <a:srgbClr val="3C7A29"/>
                </a:solidFill>
                <a:latin typeface="Archivo Black" pitchFamily="34" charset="0"/>
                <a:ea typeface="Archivo Black" pitchFamily="34" charset="-122"/>
                <a:cs typeface="Archivo Black" pitchFamily="34" charset="-120"/>
              </a:rPr>
              <a:t>GIFTED GETS NEGLECTED</a:t>
            </a:r>
            <a:endParaRPr lang="en-US" sz="1300" dirty="0"/>
          </a:p>
        </p:txBody>
      </p:sp>
      <p:sp>
        <p:nvSpPr>
          <p:cNvPr id="13" name="Text 11"/>
          <p:cNvSpPr/>
          <p:nvPr/>
        </p:nvSpPr>
        <p:spPr>
          <a:xfrm>
            <a:off x="8366760" y="3886200"/>
            <a:ext cx="3108960" cy="2011680"/>
          </a:xfrm>
          <a:prstGeom prst="rect">
            <a:avLst/>
          </a:prstGeom>
          <a:noFill/>
          <a:ln/>
        </p:spPr>
        <p:txBody>
          <a:bodyPr wrap="square" lIns="0" tIns="0" rIns="0" bIns="0" rtlCol="0" anchor="ctr"/>
          <a:lstStyle/>
          <a:p>
            <a:pPr indent="0" marL="0">
              <a:buNone/>
            </a:pPr>
            <a:r>
              <a:rPr lang="en-US" sz="1300" dirty="0">
                <a:solidFill>
                  <a:srgbClr val="FFFCED"/>
                </a:solidFill>
                <a:latin typeface="Inter" pitchFamily="34" charset="0"/>
                <a:ea typeface="Inter" pitchFamily="34" charset="-122"/>
                <a:cs typeface="Inter" pitchFamily="34" charset="-120"/>
              </a:rPr>
              <a:t>Gifted programming gets defunded first. Parents are stacking 6+ enrichments and still feel behind. There is no integrated answer.</a:t>
            </a:r>
            <a:endParaRPr lang="en-US" sz="1300" dirty="0"/>
          </a:p>
        </p:txBody>
      </p:sp>
      <p:sp>
        <p:nvSpPr>
          <p:cNvPr id="14" name="Text 12"/>
          <p:cNvSpPr/>
          <p:nvPr/>
        </p:nvSpPr>
        <p:spPr>
          <a:xfrm>
            <a:off x="548640" y="6355080"/>
            <a:ext cx="6400800" cy="274320"/>
          </a:xfrm>
          <a:prstGeom prst="rect">
            <a:avLst/>
          </a:prstGeom>
          <a:noFill/>
          <a:ln/>
        </p:spPr>
        <p:txBody>
          <a:bodyPr wrap="square" lIns="0" tIns="0" rIns="0" bIns="0" rtlCol="0" anchor="ctr"/>
          <a:lstStyle/>
          <a:p>
            <a:pPr indent="0" marL="0">
              <a:buNone/>
            </a:pPr>
            <a:r>
              <a:rPr lang="en-US" sz="1000" spc="400" kern="0" dirty="0">
                <a:solidFill>
                  <a:srgbClr val="3C7A29"/>
                </a:solidFill>
                <a:latin typeface="Archivo Black" pitchFamily="34" charset="0"/>
                <a:ea typeface="Archivo Black" pitchFamily="34" charset="-122"/>
                <a:cs typeface="Archivo Black" pitchFamily="34" charset="-120"/>
              </a:rPr>
              <a:t>RAISING FUTURE FOUNDERS · INVESTOR MEMO</a:t>
            </a:r>
            <a:endParaRPr lang="en-US" sz="1000" dirty="0"/>
          </a:p>
        </p:txBody>
      </p:sp>
      <p:sp>
        <p:nvSpPr>
          <p:cNvPr id="15" name="Text 13"/>
          <p:cNvSpPr/>
          <p:nvPr/>
        </p:nvSpPr>
        <p:spPr>
          <a:xfrm>
            <a:off x="10820095" y="6355080"/>
            <a:ext cx="914400" cy="274320"/>
          </a:xfrm>
          <a:prstGeom prst="rect">
            <a:avLst/>
          </a:prstGeom>
          <a:noFill/>
          <a:ln/>
        </p:spPr>
        <p:txBody>
          <a:bodyPr wrap="square" lIns="0" tIns="0" rIns="0" bIns="0" rtlCol="0" anchor="ctr"/>
          <a:lstStyle/>
          <a:p>
            <a:pPr algn="r" indent="0" marL="0">
              <a:buNone/>
            </a:pPr>
            <a:r>
              <a:rPr lang="en-US" sz="1000" spc="300" kern="0" dirty="0">
                <a:solidFill>
                  <a:srgbClr val="3C7A29"/>
                </a:solidFill>
                <a:latin typeface="Archivo Black" pitchFamily="34" charset="0"/>
                <a:ea typeface="Archivo Black" pitchFamily="34" charset="-122"/>
                <a:cs typeface="Archivo Black" pitchFamily="34" charset="-120"/>
              </a:rPr>
              <a:t>03 / 16</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CED"/>
        </a:solidFill>
      </p:bgPr>
    </p:bg>
    <p:spTree>
      <p:nvGrpSpPr>
        <p:cNvPr id="1" name=""/>
        <p:cNvGrpSpPr/>
        <p:nvPr/>
      </p:nvGrpSpPr>
      <p:grpSpPr>
        <a:xfrm>
          <a:off x="0" y="0"/>
          <a:ext cx="0" cy="0"/>
          <a:chOff x="0" y="0"/>
          <a:chExt cx="0" cy="0"/>
        </a:xfrm>
      </p:grpSpPr>
      <p:sp>
        <p:nvSpPr>
          <p:cNvPr id="2" name="Shape 0"/>
          <p:cNvSpPr/>
          <p:nvPr/>
        </p:nvSpPr>
        <p:spPr>
          <a:xfrm>
            <a:off x="548640" y="502920"/>
            <a:ext cx="164592" cy="164592"/>
          </a:xfrm>
          <a:prstGeom prst="ellipse">
            <a:avLst/>
          </a:prstGeom>
          <a:solidFill>
            <a:srgbClr val="3C7A29"/>
          </a:solidFill>
          <a:ln/>
        </p:spPr>
      </p:sp>
      <p:sp>
        <p:nvSpPr>
          <p:cNvPr id="3" name="Text 1"/>
          <p:cNvSpPr/>
          <p:nvPr/>
        </p:nvSpPr>
        <p:spPr>
          <a:xfrm>
            <a:off x="822960" y="457200"/>
            <a:ext cx="5486400" cy="292608"/>
          </a:xfrm>
          <a:prstGeom prst="rect">
            <a:avLst/>
          </a:prstGeom>
          <a:noFill/>
          <a:ln/>
        </p:spPr>
        <p:txBody>
          <a:bodyPr wrap="square" lIns="0" tIns="0" rIns="0" bIns="0" rtlCol="0" anchor="ctr"/>
          <a:lstStyle/>
          <a:p>
            <a:pPr indent="0" marL="0">
              <a:buNone/>
            </a:pPr>
            <a:r>
              <a:rPr lang="en-US" sz="1150" spc="500" kern="0" dirty="0">
                <a:solidFill>
                  <a:srgbClr val="5C6F5C"/>
                </a:solidFill>
                <a:latin typeface="Archivo Black" pitchFamily="34" charset="0"/>
                <a:ea typeface="Archivo Black" pitchFamily="34" charset="-122"/>
                <a:cs typeface="Archivo Black" pitchFamily="34" charset="-120"/>
              </a:rPr>
              <a:t>03 · OUR SOLUTION</a:t>
            </a:r>
            <a:endParaRPr lang="en-US" sz="1150" dirty="0"/>
          </a:p>
        </p:txBody>
      </p:sp>
      <p:sp>
        <p:nvSpPr>
          <p:cNvPr id="4" name="Text 2"/>
          <p:cNvSpPr/>
          <p:nvPr/>
        </p:nvSpPr>
        <p:spPr>
          <a:xfrm>
            <a:off x="548640" y="1097280"/>
            <a:ext cx="11155680" cy="1280160"/>
          </a:xfrm>
          <a:prstGeom prst="rect">
            <a:avLst/>
          </a:prstGeom>
          <a:noFill/>
          <a:ln/>
        </p:spPr>
        <p:txBody>
          <a:bodyPr wrap="square" lIns="0" tIns="0" rIns="0" bIns="0" rtlCol="0" anchor="t"/>
          <a:lstStyle/>
          <a:p>
            <a:pPr indent="0" marL="0">
              <a:buNone/>
            </a:pPr>
            <a:r>
              <a:rPr lang="en-US" sz="3200" dirty="0">
                <a:solidFill>
                  <a:srgbClr val="0F3614"/>
                </a:solidFill>
                <a:latin typeface="Archivo Black" pitchFamily="34" charset="0"/>
                <a:ea typeface="Archivo Black" pitchFamily="34" charset="-122"/>
                <a:cs typeface="Archivo Black" pitchFamily="34" charset="-120"/>
              </a:rPr>
              <a:t>A parallel curriculum and experience for gifted students.</a:t>
            </a:r>
            <a:endParaRPr lang="en-US" sz="3200" dirty="0"/>
          </a:p>
        </p:txBody>
      </p:sp>
      <p:sp>
        <p:nvSpPr>
          <p:cNvPr id="5" name="Text 3"/>
          <p:cNvSpPr/>
          <p:nvPr/>
        </p:nvSpPr>
        <p:spPr>
          <a:xfrm>
            <a:off x="548640" y="2286000"/>
            <a:ext cx="11155680" cy="640080"/>
          </a:xfrm>
          <a:prstGeom prst="rect">
            <a:avLst/>
          </a:prstGeom>
          <a:noFill/>
          <a:ln/>
        </p:spPr>
        <p:txBody>
          <a:bodyPr wrap="square" lIns="0" tIns="0" rIns="0" bIns="0" rtlCol="0" anchor="ctr"/>
          <a:lstStyle/>
          <a:p>
            <a:pPr indent="0" marL="0">
              <a:buNone/>
            </a:pPr>
            <a:r>
              <a:rPr lang="en-US" sz="1500" i="1" dirty="0">
                <a:solidFill>
                  <a:srgbClr val="1F4F1F"/>
                </a:solidFill>
                <a:latin typeface="Inter" pitchFamily="34" charset="0"/>
                <a:ea typeface="Inter" pitchFamily="34" charset="-122"/>
                <a:cs typeface="Inter" pitchFamily="34" charset="-120"/>
              </a:rPr>
              <a:t>Online. Runs alongside school. Ages 9 to 14. Designed for restless minds and worried parents.</a:t>
            </a:r>
            <a:endParaRPr lang="en-US" sz="1500" dirty="0"/>
          </a:p>
        </p:txBody>
      </p:sp>
      <p:sp>
        <p:nvSpPr>
          <p:cNvPr id="6" name="Shape 4"/>
          <p:cNvSpPr/>
          <p:nvPr/>
        </p:nvSpPr>
        <p:spPr>
          <a:xfrm>
            <a:off x="548640" y="3108960"/>
            <a:ext cx="5394960" cy="3291840"/>
          </a:xfrm>
          <a:prstGeom prst="roundRect">
            <a:avLst>
              <a:gd name="adj" fmla="val 2778"/>
            </a:avLst>
          </a:prstGeom>
          <a:solidFill>
            <a:srgbClr val="FFFCED"/>
          </a:solidFill>
          <a:ln w="25400">
            <a:solidFill>
              <a:srgbClr val="0F3614"/>
            </a:solidFill>
            <a:prstDash val="solid"/>
          </a:ln>
        </p:spPr>
      </p:sp>
      <p:sp>
        <p:nvSpPr>
          <p:cNvPr id="7" name="Shape 5"/>
          <p:cNvSpPr/>
          <p:nvPr/>
        </p:nvSpPr>
        <p:spPr>
          <a:xfrm>
            <a:off x="548640" y="3108960"/>
            <a:ext cx="5394960" cy="640080"/>
          </a:xfrm>
          <a:prstGeom prst="rect">
            <a:avLst/>
          </a:prstGeom>
          <a:solidFill>
            <a:srgbClr val="0F3614"/>
          </a:solidFill>
          <a:ln/>
        </p:spPr>
      </p:sp>
      <p:sp>
        <p:nvSpPr>
          <p:cNvPr id="8" name="Text 6"/>
          <p:cNvSpPr/>
          <p:nvPr/>
        </p:nvSpPr>
        <p:spPr>
          <a:xfrm>
            <a:off x="731520" y="3154680"/>
            <a:ext cx="5029200" cy="548640"/>
          </a:xfrm>
          <a:prstGeom prst="rect">
            <a:avLst/>
          </a:prstGeom>
          <a:noFill/>
          <a:ln/>
        </p:spPr>
        <p:txBody>
          <a:bodyPr wrap="square" lIns="0" tIns="0" rIns="0" bIns="0" rtlCol="0" anchor="ctr"/>
          <a:lstStyle/>
          <a:p>
            <a:pPr indent="0" marL="0">
              <a:buNone/>
            </a:pPr>
            <a:r>
              <a:rPr lang="en-US" sz="1200" spc="300" kern="0" dirty="0">
                <a:solidFill>
                  <a:srgbClr val="FFFCED"/>
                </a:solidFill>
                <a:latin typeface="Archivo Black" pitchFamily="34" charset="0"/>
                <a:ea typeface="Archivo Black" pitchFamily="34" charset="-122"/>
                <a:cs typeface="Archivo Black" pitchFamily="34" charset="-120"/>
              </a:rPr>
              <a:t>FOUNDERS LIFTOFF · 5-WEEK SUMMER</a:t>
            </a:r>
            <a:endParaRPr lang="en-US" sz="1200" dirty="0"/>
          </a:p>
        </p:txBody>
      </p:sp>
      <p:sp>
        <p:nvSpPr>
          <p:cNvPr id="9" name="Text 7"/>
          <p:cNvSpPr/>
          <p:nvPr/>
        </p:nvSpPr>
        <p:spPr>
          <a:xfrm>
            <a:off x="731520" y="3840480"/>
            <a:ext cx="5029200" cy="411480"/>
          </a:xfrm>
          <a:prstGeom prst="rect">
            <a:avLst/>
          </a:prstGeom>
          <a:noFill/>
          <a:ln/>
        </p:spPr>
        <p:txBody>
          <a:bodyPr wrap="square" lIns="0" tIns="0" rIns="0" bIns="0" rtlCol="0" anchor="ctr"/>
          <a:lstStyle/>
          <a:p>
            <a:pPr indent="0" marL="0">
              <a:buNone/>
            </a:pPr>
            <a:r>
              <a:rPr lang="en-US" sz="1300" spc="200" kern="0" dirty="0">
                <a:solidFill>
                  <a:srgbClr val="0F3614"/>
                </a:solidFill>
                <a:latin typeface="Archivo Black" pitchFamily="34" charset="0"/>
                <a:ea typeface="Archivo Black" pitchFamily="34" charset="-122"/>
                <a:cs typeface="Archivo Black" pitchFamily="34" charset="-120"/>
              </a:rPr>
              <a:t>$950 per student · entry tier</a:t>
            </a:r>
            <a:endParaRPr lang="en-US" sz="1300" dirty="0"/>
          </a:p>
        </p:txBody>
      </p:sp>
      <p:sp>
        <p:nvSpPr>
          <p:cNvPr id="10" name="Text 8"/>
          <p:cNvSpPr/>
          <p:nvPr/>
        </p:nvSpPr>
        <p:spPr>
          <a:xfrm>
            <a:off x="731520" y="4297680"/>
            <a:ext cx="5029200" cy="2011680"/>
          </a:xfrm>
          <a:prstGeom prst="rect">
            <a:avLst/>
          </a:prstGeom>
          <a:noFill/>
          <a:ln/>
        </p:spPr>
        <p:txBody>
          <a:bodyPr wrap="square" lIns="0" tIns="0" rIns="0" bIns="0" rtlCol="0" anchor="ctr"/>
          <a:lstStyle/>
          <a:p>
            <a:pPr marL="342900" indent="-342900">
              <a:spcAft>
                <a:spcPts val="500"/>
              </a:spcAft>
              <a:buSzPct val="100000"/>
              <a:buChar char="●"/>
            </a:pPr>
            <a:r>
              <a:rPr lang="en-US" sz="1200" dirty="0">
                <a:solidFill>
                  <a:srgbClr val="1F4F1F"/>
                </a:solidFill>
                <a:latin typeface="Inter" pitchFamily="34" charset="0"/>
                <a:ea typeface="Inter" pitchFamily="34" charset="-122"/>
                <a:cs typeface="Inter" pitchFamily="34" charset="-120"/>
              </a:rPr>
              <a:t>Executive function foundation</a:t>
            </a:r>
            <a:endParaRPr lang="en-US" sz="1200" dirty="0"/>
          </a:p>
          <a:p>
            <a:pPr marL="342900" indent="-342900">
              <a:spcAft>
                <a:spcPts val="500"/>
              </a:spcAft>
              <a:buSzPct val="100000"/>
              <a:buChar char="●"/>
            </a:pPr>
            <a:r>
              <a:rPr lang="en-US" sz="1200" dirty="0">
                <a:solidFill>
                  <a:srgbClr val="1F4F1F"/>
                </a:solidFill>
                <a:latin typeface="Inter" pitchFamily="34" charset="0"/>
                <a:ea typeface="Inter" pitchFamily="34" charset="-122"/>
                <a:cs typeface="Inter" pitchFamily="34" charset="-120"/>
              </a:rPr>
              <a:t>Journaling and self-knowledge</a:t>
            </a:r>
            <a:endParaRPr lang="en-US" sz="1200" dirty="0"/>
          </a:p>
          <a:p>
            <a:pPr marL="342900" indent="-342900">
              <a:spcAft>
                <a:spcPts val="500"/>
              </a:spcAft>
              <a:buSzPct val="100000"/>
              <a:buChar char="●"/>
            </a:pPr>
            <a:r>
              <a:rPr lang="en-US" sz="1200" dirty="0">
                <a:solidFill>
                  <a:srgbClr val="1F4F1F"/>
                </a:solidFill>
                <a:latin typeface="Inter" pitchFamily="34" charset="0"/>
                <a:ea typeface="Inter" pitchFamily="34" charset="-122"/>
                <a:cs typeface="Inter" pitchFamily="34" charset="-120"/>
              </a:rPr>
              <a:t>Observation and curiosity drills</a:t>
            </a:r>
            <a:endParaRPr lang="en-US" sz="1200" dirty="0"/>
          </a:p>
          <a:p>
            <a:pPr marL="342900" indent="-342900">
              <a:spcAft>
                <a:spcPts val="500"/>
              </a:spcAft>
              <a:buSzPct val="100000"/>
              <a:buChar char="●"/>
            </a:pPr>
            <a:r>
              <a:rPr lang="en-US" sz="1200" dirty="0">
                <a:solidFill>
                  <a:srgbClr val="1F4F1F"/>
                </a:solidFill>
                <a:latin typeface="Inter" pitchFamily="34" charset="0"/>
                <a:ea typeface="Inter" pitchFamily="34" charset="-122"/>
                <a:cs typeface="Inter" pitchFamily="34" charset="-120"/>
              </a:rPr>
              <a:t>Success, failure, and the long game</a:t>
            </a:r>
            <a:endParaRPr lang="en-US" sz="1200" dirty="0"/>
          </a:p>
          <a:p>
            <a:pPr marL="342900" indent="-342900">
              <a:spcAft>
                <a:spcPts val="400"/>
              </a:spcAft>
              <a:buSzPct val="100000"/>
              <a:buChar char="●"/>
            </a:pPr>
            <a:r>
              <a:rPr lang="en-US" sz="1200" dirty="0">
                <a:solidFill>
                  <a:srgbClr val="1F4F1F"/>
                </a:solidFill>
                <a:latin typeface="Inter" pitchFamily="34" charset="0"/>
                <a:ea typeface="Inter" pitchFamily="34" charset="-122"/>
                <a:cs typeface="Inter" pitchFamily="34" charset="-120"/>
              </a:rPr>
              <a:t>Path-forward showcase + cohort</a:t>
            </a:r>
            <a:endParaRPr lang="en-US" sz="1200" dirty="0"/>
          </a:p>
        </p:txBody>
      </p:sp>
      <p:sp>
        <p:nvSpPr>
          <p:cNvPr id="11" name="Shape 9"/>
          <p:cNvSpPr/>
          <p:nvPr/>
        </p:nvSpPr>
        <p:spPr>
          <a:xfrm>
            <a:off x="6263640" y="3108960"/>
            <a:ext cx="5486400" cy="3291840"/>
          </a:xfrm>
          <a:prstGeom prst="roundRect">
            <a:avLst>
              <a:gd name="adj" fmla="val 2778"/>
            </a:avLst>
          </a:prstGeom>
          <a:solidFill>
            <a:srgbClr val="0F3614"/>
          </a:solidFill>
          <a:ln w="25400">
            <a:solidFill>
              <a:srgbClr val="3C7A29"/>
            </a:solidFill>
            <a:prstDash val="solid"/>
          </a:ln>
        </p:spPr>
      </p:sp>
      <p:sp>
        <p:nvSpPr>
          <p:cNvPr id="12" name="Shape 10"/>
          <p:cNvSpPr/>
          <p:nvPr/>
        </p:nvSpPr>
        <p:spPr>
          <a:xfrm>
            <a:off x="6263640" y="3108960"/>
            <a:ext cx="5486400" cy="640080"/>
          </a:xfrm>
          <a:prstGeom prst="rect">
            <a:avLst/>
          </a:prstGeom>
          <a:solidFill>
            <a:srgbClr val="3C7A29"/>
          </a:solidFill>
          <a:ln/>
        </p:spPr>
      </p:sp>
      <p:sp>
        <p:nvSpPr>
          <p:cNvPr id="13" name="Text 11"/>
          <p:cNvSpPr/>
          <p:nvPr/>
        </p:nvSpPr>
        <p:spPr>
          <a:xfrm>
            <a:off x="6446520" y="3154680"/>
            <a:ext cx="5120640" cy="548640"/>
          </a:xfrm>
          <a:prstGeom prst="rect">
            <a:avLst/>
          </a:prstGeom>
          <a:noFill/>
          <a:ln/>
        </p:spPr>
        <p:txBody>
          <a:bodyPr wrap="square" lIns="0" tIns="0" rIns="0" bIns="0" rtlCol="0" anchor="ctr"/>
          <a:lstStyle/>
          <a:p>
            <a:pPr indent="0" marL="0">
              <a:buNone/>
            </a:pPr>
            <a:r>
              <a:rPr lang="en-US" sz="1200" spc="300" kern="0" dirty="0">
                <a:solidFill>
                  <a:srgbClr val="FFFCED"/>
                </a:solidFill>
                <a:latin typeface="Archivo Black" pitchFamily="34" charset="0"/>
                <a:ea typeface="Archivo Black" pitchFamily="34" charset="-122"/>
                <a:cs typeface="Archivo Black" pitchFamily="34" charset="-120"/>
              </a:rPr>
              <a:t>RAISING FUTURE FOUNDERS · 2-YEAR PROGRAM</a:t>
            </a:r>
            <a:endParaRPr lang="en-US" sz="1200" dirty="0"/>
          </a:p>
        </p:txBody>
      </p:sp>
      <p:sp>
        <p:nvSpPr>
          <p:cNvPr id="14" name="Text 12"/>
          <p:cNvSpPr/>
          <p:nvPr/>
        </p:nvSpPr>
        <p:spPr>
          <a:xfrm>
            <a:off x="6446520" y="3840480"/>
            <a:ext cx="5120640" cy="411480"/>
          </a:xfrm>
          <a:prstGeom prst="rect">
            <a:avLst/>
          </a:prstGeom>
          <a:noFill/>
          <a:ln/>
        </p:spPr>
        <p:txBody>
          <a:bodyPr wrap="square" lIns="0" tIns="0" rIns="0" bIns="0" rtlCol="0" anchor="ctr"/>
          <a:lstStyle/>
          <a:p>
            <a:pPr indent="0" marL="0">
              <a:buNone/>
            </a:pPr>
            <a:r>
              <a:rPr lang="en-US" sz="1200" spc="200" kern="0" dirty="0">
                <a:solidFill>
                  <a:srgbClr val="3C7A29"/>
                </a:solidFill>
                <a:latin typeface="Archivo Black" pitchFamily="34" charset="0"/>
                <a:ea typeface="Archivo Black" pitchFamily="34" charset="-122"/>
                <a:cs typeface="Archivo Black" pitchFamily="34" charset="-120"/>
              </a:rPr>
              <a:t>$450/mo · $4,800/yr + $300 enroll · $8,700 both years</a:t>
            </a:r>
            <a:endParaRPr lang="en-US" sz="1200" dirty="0"/>
          </a:p>
        </p:txBody>
      </p:sp>
      <p:sp>
        <p:nvSpPr>
          <p:cNvPr id="15" name="Text 13"/>
          <p:cNvSpPr/>
          <p:nvPr/>
        </p:nvSpPr>
        <p:spPr>
          <a:xfrm>
            <a:off x="6446520" y="4297680"/>
            <a:ext cx="5120640" cy="2011680"/>
          </a:xfrm>
          <a:prstGeom prst="rect">
            <a:avLst/>
          </a:prstGeom>
          <a:noFill/>
          <a:ln/>
        </p:spPr>
        <p:txBody>
          <a:bodyPr wrap="square" lIns="0" tIns="0" rIns="0" bIns="0" rtlCol="0" anchor="ctr"/>
          <a:lstStyle/>
          <a:p>
            <a:pPr marL="342900" indent="-342900">
              <a:spcAft>
                <a:spcPts val="500"/>
              </a:spcAft>
              <a:buSzPct val="100000"/>
              <a:buChar char="●"/>
            </a:pPr>
            <a:r>
              <a:rPr lang="en-US" sz="1200" dirty="0">
                <a:solidFill>
                  <a:srgbClr val="FFFCED"/>
                </a:solidFill>
                <a:latin typeface="Inter" pitchFamily="34" charset="0"/>
                <a:ea typeface="Inter" pitchFamily="34" charset="-122"/>
                <a:cs typeface="Inter" pitchFamily="34" charset="-120"/>
              </a:rPr>
              <a:t>Custom path for each child</a:t>
            </a:r>
            <a:endParaRPr lang="en-US" sz="1200" dirty="0"/>
          </a:p>
          <a:p>
            <a:pPr marL="342900" indent="-342900">
              <a:spcAft>
                <a:spcPts val="500"/>
              </a:spcAft>
              <a:buSzPct val="100000"/>
              <a:buChar char="●"/>
            </a:pPr>
            <a:r>
              <a:rPr lang="en-US" sz="1200" dirty="0">
                <a:solidFill>
                  <a:srgbClr val="FFFCED"/>
                </a:solidFill>
                <a:latin typeface="Inter" pitchFamily="34" charset="0"/>
                <a:ea typeface="Inter" pitchFamily="34" charset="-122"/>
                <a:cs typeface="Inter" pitchFamily="34" charset="-120"/>
              </a:rPr>
              <a:t>AI fluency + agents as their first team</a:t>
            </a:r>
            <a:endParaRPr lang="en-US" sz="1200" dirty="0"/>
          </a:p>
          <a:p>
            <a:pPr marL="342900" indent="-342900">
              <a:spcAft>
                <a:spcPts val="500"/>
              </a:spcAft>
              <a:buSzPct val="100000"/>
              <a:buChar char="●"/>
            </a:pPr>
            <a:r>
              <a:rPr lang="en-US" sz="1200" dirty="0">
                <a:solidFill>
                  <a:srgbClr val="FFFCED"/>
                </a:solidFill>
                <a:latin typeface="Inter" pitchFamily="34" charset="0"/>
                <a:ea typeface="Inter" pitchFamily="34" charset="-122"/>
                <a:cs typeface="Inter" pitchFamily="34" charset="-120"/>
              </a:rPr>
              <a:t>Build, ship, sell. Real customers.</a:t>
            </a:r>
            <a:endParaRPr lang="en-US" sz="1200" dirty="0"/>
          </a:p>
          <a:p>
            <a:pPr marL="342900" indent="-342900">
              <a:spcAft>
                <a:spcPts val="500"/>
              </a:spcAft>
              <a:buSzPct val="100000"/>
              <a:buChar char="●"/>
            </a:pPr>
            <a:r>
              <a:rPr lang="en-US" sz="1200" dirty="0">
                <a:solidFill>
                  <a:srgbClr val="FFFCED"/>
                </a:solidFill>
                <a:latin typeface="Inter" pitchFamily="34" charset="0"/>
                <a:ea typeface="Inter" pitchFamily="34" charset="-122"/>
                <a:cs typeface="Inter" pitchFamily="34" charset="-120"/>
              </a:rPr>
              <a:t>Mentors, parent circles, family demo nights</a:t>
            </a:r>
            <a:endParaRPr lang="en-US" sz="1200" dirty="0"/>
          </a:p>
          <a:p>
            <a:pPr marL="342900" indent="-342900">
              <a:spcAft>
                <a:spcPts val="400"/>
              </a:spcAft>
              <a:buSzPct val="100000"/>
              <a:buChar char="●"/>
            </a:pPr>
            <a:r>
              <a:rPr lang="en-US" sz="1200" dirty="0">
                <a:solidFill>
                  <a:srgbClr val="FFFCED"/>
                </a:solidFill>
                <a:latin typeface="Inter" pitchFamily="34" charset="0"/>
                <a:ea typeface="Inter" pitchFamily="34" charset="-122"/>
                <a:cs typeface="Inter" pitchFamily="34" charset="-120"/>
              </a:rPr>
              <a:t>Gamified token economy. Portfolio for life.</a:t>
            </a:r>
            <a:endParaRPr lang="en-US" sz="1200" dirty="0"/>
          </a:p>
        </p:txBody>
      </p:sp>
      <p:sp>
        <p:nvSpPr>
          <p:cNvPr id="16" name="Text 14"/>
          <p:cNvSpPr/>
          <p:nvPr/>
        </p:nvSpPr>
        <p:spPr>
          <a:xfrm>
            <a:off x="548640" y="6355080"/>
            <a:ext cx="6400800" cy="274320"/>
          </a:xfrm>
          <a:prstGeom prst="rect">
            <a:avLst/>
          </a:prstGeom>
          <a:noFill/>
          <a:ln/>
        </p:spPr>
        <p:txBody>
          <a:bodyPr wrap="square" lIns="0" tIns="0" rIns="0" bIns="0" rtlCol="0" anchor="ctr"/>
          <a:lstStyle/>
          <a:p>
            <a:pPr indent="0" marL="0">
              <a:buNone/>
            </a:pPr>
            <a:r>
              <a:rPr lang="en-US" sz="1000" spc="400" kern="0" dirty="0">
                <a:solidFill>
                  <a:srgbClr val="5C6F5C"/>
                </a:solidFill>
                <a:latin typeface="Archivo Black" pitchFamily="34" charset="0"/>
                <a:ea typeface="Archivo Black" pitchFamily="34" charset="-122"/>
                <a:cs typeface="Archivo Black" pitchFamily="34" charset="-120"/>
              </a:rPr>
              <a:t>RAISING FUTURE FOUNDERS · INVESTOR MEMO</a:t>
            </a:r>
            <a:endParaRPr lang="en-US" sz="1000" dirty="0"/>
          </a:p>
        </p:txBody>
      </p:sp>
      <p:sp>
        <p:nvSpPr>
          <p:cNvPr id="17" name="Text 15"/>
          <p:cNvSpPr/>
          <p:nvPr/>
        </p:nvSpPr>
        <p:spPr>
          <a:xfrm>
            <a:off x="10820095" y="6355080"/>
            <a:ext cx="914400" cy="274320"/>
          </a:xfrm>
          <a:prstGeom prst="rect">
            <a:avLst/>
          </a:prstGeom>
          <a:noFill/>
          <a:ln/>
        </p:spPr>
        <p:txBody>
          <a:bodyPr wrap="square" lIns="0" tIns="0" rIns="0" bIns="0" rtlCol="0" anchor="ctr"/>
          <a:lstStyle/>
          <a:p>
            <a:pPr algn="r" indent="0" marL="0">
              <a:buNone/>
            </a:pPr>
            <a:r>
              <a:rPr lang="en-US" sz="1000" spc="300" kern="0" dirty="0">
                <a:solidFill>
                  <a:srgbClr val="5C6F5C"/>
                </a:solidFill>
                <a:latin typeface="Archivo Black" pitchFamily="34" charset="0"/>
                <a:ea typeface="Archivo Black" pitchFamily="34" charset="-122"/>
                <a:cs typeface="Archivo Black" pitchFamily="34" charset="-120"/>
              </a:rPr>
              <a:t>04 / 16</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CED"/>
        </a:solidFill>
      </p:bgPr>
    </p:bg>
    <p:spTree>
      <p:nvGrpSpPr>
        <p:cNvPr id="1" name=""/>
        <p:cNvGrpSpPr/>
        <p:nvPr/>
      </p:nvGrpSpPr>
      <p:grpSpPr>
        <a:xfrm>
          <a:off x="0" y="0"/>
          <a:ext cx="0" cy="0"/>
          <a:chOff x="0" y="0"/>
          <a:chExt cx="0" cy="0"/>
        </a:xfrm>
      </p:grpSpPr>
      <p:sp>
        <p:nvSpPr>
          <p:cNvPr id="2" name="Shape 0"/>
          <p:cNvSpPr/>
          <p:nvPr/>
        </p:nvSpPr>
        <p:spPr>
          <a:xfrm>
            <a:off x="548640" y="502920"/>
            <a:ext cx="164592" cy="164592"/>
          </a:xfrm>
          <a:prstGeom prst="ellipse">
            <a:avLst/>
          </a:prstGeom>
          <a:solidFill>
            <a:srgbClr val="3C7A29"/>
          </a:solidFill>
          <a:ln/>
        </p:spPr>
      </p:sp>
      <p:sp>
        <p:nvSpPr>
          <p:cNvPr id="3" name="Text 1"/>
          <p:cNvSpPr/>
          <p:nvPr/>
        </p:nvSpPr>
        <p:spPr>
          <a:xfrm>
            <a:off x="822960" y="457200"/>
            <a:ext cx="5486400" cy="292608"/>
          </a:xfrm>
          <a:prstGeom prst="rect">
            <a:avLst/>
          </a:prstGeom>
          <a:noFill/>
          <a:ln/>
        </p:spPr>
        <p:txBody>
          <a:bodyPr wrap="square" lIns="0" tIns="0" rIns="0" bIns="0" rtlCol="0" anchor="ctr"/>
          <a:lstStyle/>
          <a:p>
            <a:pPr indent="0" marL="0">
              <a:buNone/>
            </a:pPr>
            <a:r>
              <a:rPr lang="en-US" sz="1150" spc="500" kern="0" dirty="0">
                <a:solidFill>
                  <a:srgbClr val="5C6F5C"/>
                </a:solidFill>
                <a:latin typeface="Archivo Black" pitchFamily="34" charset="0"/>
                <a:ea typeface="Archivo Black" pitchFamily="34" charset="-122"/>
                <a:cs typeface="Archivo Black" pitchFamily="34" charset="-120"/>
              </a:rPr>
              <a:t>04 · METHODOLOGY</a:t>
            </a:r>
            <a:endParaRPr lang="en-US" sz="1150" dirty="0"/>
          </a:p>
        </p:txBody>
      </p:sp>
      <p:sp>
        <p:nvSpPr>
          <p:cNvPr id="4" name="Text 2"/>
          <p:cNvSpPr/>
          <p:nvPr/>
        </p:nvSpPr>
        <p:spPr>
          <a:xfrm>
            <a:off x="548640" y="1097280"/>
            <a:ext cx="11155680" cy="1097280"/>
          </a:xfrm>
          <a:prstGeom prst="rect">
            <a:avLst/>
          </a:prstGeom>
          <a:noFill/>
          <a:ln/>
        </p:spPr>
        <p:txBody>
          <a:bodyPr wrap="square" lIns="0" tIns="0" rIns="0" bIns="0" rtlCol="0" anchor="t"/>
          <a:lstStyle/>
          <a:p>
            <a:pPr indent="0" marL="0">
              <a:buNone/>
            </a:pPr>
            <a:r>
              <a:rPr lang="en-US" sz="2800" dirty="0">
                <a:solidFill>
                  <a:srgbClr val="0F3614"/>
                </a:solidFill>
                <a:latin typeface="Archivo Black" pitchFamily="34" charset="0"/>
                <a:ea typeface="Archivo Black" pitchFamily="34" charset="-122"/>
                <a:cs typeface="Archivo Black" pitchFamily="34" charset="-120"/>
              </a:rPr>
              <a:t>Three pillars. Built on the research that already works.</a:t>
            </a:r>
            <a:endParaRPr lang="en-US" sz="2800" dirty="0"/>
          </a:p>
        </p:txBody>
      </p:sp>
      <p:sp>
        <p:nvSpPr>
          <p:cNvPr id="5" name="Shape 3"/>
          <p:cNvSpPr/>
          <p:nvPr/>
        </p:nvSpPr>
        <p:spPr>
          <a:xfrm>
            <a:off x="548640" y="2468880"/>
            <a:ext cx="3474720" cy="3291840"/>
          </a:xfrm>
          <a:prstGeom prst="roundRect">
            <a:avLst>
              <a:gd name="adj" fmla="val 2778"/>
            </a:avLst>
          </a:prstGeom>
          <a:solidFill>
            <a:srgbClr val="FFFCED"/>
          </a:solidFill>
          <a:ln w="25400">
            <a:solidFill>
              <a:srgbClr val="0F3614"/>
            </a:solidFill>
            <a:prstDash val="solid"/>
          </a:ln>
        </p:spPr>
      </p:sp>
      <p:sp>
        <p:nvSpPr>
          <p:cNvPr id="6" name="Shape 4"/>
          <p:cNvSpPr/>
          <p:nvPr/>
        </p:nvSpPr>
        <p:spPr>
          <a:xfrm>
            <a:off x="548640" y="2468880"/>
            <a:ext cx="3474720" cy="548640"/>
          </a:xfrm>
          <a:prstGeom prst="rect">
            <a:avLst/>
          </a:prstGeom>
          <a:solidFill>
            <a:srgbClr val="0F3614"/>
          </a:solidFill>
          <a:ln/>
        </p:spPr>
      </p:sp>
      <p:sp>
        <p:nvSpPr>
          <p:cNvPr id="7" name="Text 5"/>
          <p:cNvSpPr/>
          <p:nvPr/>
        </p:nvSpPr>
        <p:spPr>
          <a:xfrm>
            <a:off x="777240" y="2542032"/>
            <a:ext cx="3108960" cy="411480"/>
          </a:xfrm>
          <a:prstGeom prst="rect">
            <a:avLst/>
          </a:prstGeom>
          <a:noFill/>
          <a:ln/>
        </p:spPr>
        <p:txBody>
          <a:bodyPr wrap="square" lIns="0" tIns="0" rIns="0" bIns="0" rtlCol="0" anchor="ctr"/>
          <a:lstStyle/>
          <a:p>
            <a:pPr indent="0" marL="0">
              <a:buNone/>
            </a:pPr>
            <a:r>
              <a:rPr lang="en-US" sz="1400" spc="300" kern="0" dirty="0">
                <a:solidFill>
                  <a:srgbClr val="FFFCED"/>
                </a:solidFill>
                <a:latin typeface="Archivo Black" pitchFamily="34" charset="0"/>
                <a:ea typeface="Archivo Black" pitchFamily="34" charset="-122"/>
                <a:cs typeface="Archivo Black" pitchFamily="34" charset="-120"/>
              </a:rPr>
              <a:t>THE MIND</a:t>
            </a:r>
            <a:endParaRPr lang="en-US" sz="1400" dirty="0"/>
          </a:p>
        </p:txBody>
      </p:sp>
      <p:sp>
        <p:nvSpPr>
          <p:cNvPr id="8" name="Text 6"/>
          <p:cNvSpPr/>
          <p:nvPr/>
        </p:nvSpPr>
        <p:spPr>
          <a:xfrm>
            <a:off x="777240" y="3200400"/>
            <a:ext cx="3108960" cy="2468880"/>
          </a:xfrm>
          <a:prstGeom prst="rect">
            <a:avLst/>
          </a:prstGeom>
          <a:noFill/>
          <a:ln/>
        </p:spPr>
        <p:txBody>
          <a:bodyPr wrap="square" lIns="0" tIns="0" rIns="0" bIns="0" rtlCol="0" anchor="ctr"/>
          <a:lstStyle/>
          <a:p>
            <a:pPr indent="0" marL="0">
              <a:buNone/>
            </a:pPr>
            <a:r>
              <a:rPr lang="en-US" sz="1300" dirty="0">
                <a:solidFill>
                  <a:srgbClr val="1F4F1F"/>
                </a:solidFill>
                <a:latin typeface="Inter" pitchFamily="34" charset="0"/>
                <a:ea typeface="Inter" pitchFamily="34" charset="-122"/>
                <a:cs typeface="Inter" pitchFamily="34" charset="-120"/>
              </a:rPr>
              <a:t>Executive function + decision-making. Grounded in the well-known Smart but Scattered framework. The operating system every functional adult uses.</a:t>
            </a:r>
            <a:endParaRPr lang="en-US" sz="1300" dirty="0"/>
          </a:p>
        </p:txBody>
      </p:sp>
      <p:sp>
        <p:nvSpPr>
          <p:cNvPr id="9" name="Shape 7"/>
          <p:cNvSpPr/>
          <p:nvPr/>
        </p:nvSpPr>
        <p:spPr>
          <a:xfrm>
            <a:off x="4343400" y="2468880"/>
            <a:ext cx="3474720" cy="3291840"/>
          </a:xfrm>
          <a:prstGeom prst="roundRect">
            <a:avLst>
              <a:gd name="adj" fmla="val 2778"/>
            </a:avLst>
          </a:prstGeom>
          <a:solidFill>
            <a:srgbClr val="FFFCED"/>
          </a:solidFill>
          <a:ln w="25400">
            <a:solidFill>
              <a:srgbClr val="0F3614"/>
            </a:solidFill>
            <a:prstDash val="solid"/>
          </a:ln>
        </p:spPr>
      </p:sp>
      <p:sp>
        <p:nvSpPr>
          <p:cNvPr id="10" name="Shape 8"/>
          <p:cNvSpPr/>
          <p:nvPr/>
        </p:nvSpPr>
        <p:spPr>
          <a:xfrm>
            <a:off x="4343400" y="2468880"/>
            <a:ext cx="3474720" cy="548640"/>
          </a:xfrm>
          <a:prstGeom prst="rect">
            <a:avLst/>
          </a:prstGeom>
          <a:solidFill>
            <a:srgbClr val="0F3614"/>
          </a:solidFill>
          <a:ln/>
        </p:spPr>
      </p:sp>
      <p:sp>
        <p:nvSpPr>
          <p:cNvPr id="11" name="Text 9"/>
          <p:cNvSpPr/>
          <p:nvPr/>
        </p:nvSpPr>
        <p:spPr>
          <a:xfrm>
            <a:off x="4572000" y="2542032"/>
            <a:ext cx="3108960" cy="411480"/>
          </a:xfrm>
          <a:prstGeom prst="rect">
            <a:avLst/>
          </a:prstGeom>
          <a:noFill/>
          <a:ln/>
        </p:spPr>
        <p:txBody>
          <a:bodyPr wrap="square" lIns="0" tIns="0" rIns="0" bIns="0" rtlCol="0" anchor="ctr"/>
          <a:lstStyle/>
          <a:p>
            <a:pPr indent="0" marL="0">
              <a:buNone/>
            </a:pPr>
            <a:r>
              <a:rPr lang="en-US" sz="1400" spc="300" kern="0" dirty="0">
                <a:solidFill>
                  <a:srgbClr val="FFFCED"/>
                </a:solidFill>
                <a:latin typeface="Archivo Black" pitchFamily="34" charset="0"/>
                <a:ea typeface="Archivo Black" pitchFamily="34" charset="-122"/>
                <a:cs typeface="Archivo Black" pitchFamily="34" charset="-120"/>
              </a:rPr>
              <a:t>THE SELF</a:t>
            </a:r>
            <a:endParaRPr lang="en-US" sz="1400" dirty="0"/>
          </a:p>
        </p:txBody>
      </p:sp>
      <p:sp>
        <p:nvSpPr>
          <p:cNvPr id="12" name="Text 10"/>
          <p:cNvSpPr/>
          <p:nvPr/>
        </p:nvSpPr>
        <p:spPr>
          <a:xfrm>
            <a:off x="4572000" y="3200400"/>
            <a:ext cx="3108960" cy="2468880"/>
          </a:xfrm>
          <a:prstGeom prst="rect">
            <a:avLst/>
          </a:prstGeom>
          <a:noFill/>
          <a:ln/>
        </p:spPr>
        <p:txBody>
          <a:bodyPr wrap="square" lIns="0" tIns="0" rIns="0" bIns="0" rtlCol="0" anchor="ctr"/>
          <a:lstStyle/>
          <a:p>
            <a:pPr indent="0" marL="0">
              <a:buNone/>
            </a:pPr>
            <a:r>
              <a:rPr lang="en-US" sz="1300" dirty="0">
                <a:solidFill>
                  <a:srgbClr val="1F4F1F"/>
                </a:solidFill>
                <a:latin typeface="Inter" pitchFamily="34" charset="0"/>
                <a:ea typeface="Inter" pitchFamily="34" charset="-122"/>
                <a:cs typeface="Inter" pitchFamily="34" charset="-120"/>
              </a:rPr>
              <a:t>Journaling, self-analysis, mindset for success and failure. Identity work most schools never touch. The guidance from within.</a:t>
            </a:r>
            <a:endParaRPr lang="en-US" sz="1300" dirty="0"/>
          </a:p>
        </p:txBody>
      </p:sp>
      <p:sp>
        <p:nvSpPr>
          <p:cNvPr id="13" name="Shape 11"/>
          <p:cNvSpPr/>
          <p:nvPr/>
        </p:nvSpPr>
        <p:spPr>
          <a:xfrm>
            <a:off x="8138160" y="2468880"/>
            <a:ext cx="3474720" cy="3291840"/>
          </a:xfrm>
          <a:prstGeom prst="roundRect">
            <a:avLst>
              <a:gd name="adj" fmla="val 2778"/>
            </a:avLst>
          </a:prstGeom>
          <a:solidFill>
            <a:srgbClr val="FFFCED"/>
          </a:solidFill>
          <a:ln w="25400">
            <a:solidFill>
              <a:srgbClr val="0F3614"/>
            </a:solidFill>
            <a:prstDash val="solid"/>
          </a:ln>
        </p:spPr>
      </p:sp>
      <p:sp>
        <p:nvSpPr>
          <p:cNvPr id="14" name="Shape 12"/>
          <p:cNvSpPr/>
          <p:nvPr/>
        </p:nvSpPr>
        <p:spPr>
          <a:xfrm>
            <a:off x="8138160" y="2468880"/>
            <a:ext cx="3474720" cy="548640"/>
          </a:xfrm>
          <a:prstGeom prst="rect">
            <a:avLst/>
          </a:prstGeom>
          <a:solidFill>
            <a:srgbClr val="0F3614"/>
          </a:solidFill>
          <a:ln/>
        </p:spPr>
      </p:sp>
      <p:sp>
        <p:nvSpPr>
          <p:cNvPr id="15" name="Text 13"/>
          <p:cNvSpPr/>
          <p:nvPr/>
        </p:nvSpPr>
        <p:spPr>
          <a:xfrm>
            <a:off x="8366760" y="2542032"/>
            <a:ext cx="3108960" cy="411480"/>
          </a:xfrm>
          <a:prstGeom prst="rect">
            <a:avLst/>
          </a:prstGeom>
          <a:noFill/>
          <a:ln/>
        </p:spPr>
        <p:txBody>
          <a:bodyPr wrap="square" lIns="0" tIns="0" rIns="0" bIns="0" rtlCol="0" anchor="ctr"/>
          <a:lstStyle/>
          <a:p>
            <a:pPr indent="0" marL="0">
              <a:buNone/>
            </a:pPr>
            <a:r>
              <a:rPr lang="en-US" sz="1400" spc="300" kern="0" dirty="0">
                <a:solidFill>
                  <a:srgbClr val="FFFCED"/>
                </a:solidFill>
                <a:latin typeface="Archivo Black" pitchFamily="34" charset="0"/>
                <a:ea typeface="Archivo Black" pitchFamily="34" charset="-122"/>
                <a:cs typeface="Archivo Black" pitchFamily="34" charset="-120"/>
              </a:rPr>
              <a:t>THE COMMUNITY</a:t>
            </a:r>
            <a:endParaRPr lang="en-US" sz="1400" dirty="0"/>
          </a:p>
        </p:txBody>
      </p:sp>
      <p:sp>
        <p:nvSpPr>
          <p:cNvPr id="16" name="Text 14"/>
          <p:cNvSpPr/>
          <p:nvPr/>
        </p:nvSpPr>
        <p:spPr>
          <a:xfrm>
            <a:off x="8366760" y="3200400"/>
            <a:ext cx="3108960" cy="2468880"/>
          </a:xfrm>
          <a:prstGeom prst="rect">
            <a:avLst/>
          </a:prstGeom>
          <a:noFill/>
          <a:ln/>
        </p:spPr>
        <p:txBody>
          <a:bodyPr wrap="square" lIns="0" tIns="0" rIns="0" bIns="0" rtlCol="0" anchor="ctr"/>
          <a:lstStyle/>
          <a:p>
            <a:pPr indent="0" marL="0">
              <a:buNone/>
            </a:pPr>
            <a:r>
              <a:rPr lang="en-US" sz="1300" dirty="0">
                <a:solidFill>
                  <a:srgbClr val="1F4F1F"/>
                </a:solidFill>
                <a:latin typeface="Inter" pitchFamily="34" charset="0"/>
                <a:ea typeface="Inter" pitchFamily="34" charset="-122"/>
                <a:cs typeface="Inter" pitchFamily="34" charset="-120"/>
              </a:rPr>
              <a:t>Live cohort, real mentors, parent circles, family demo nights. The intellectual peers your child has been missing.</a:t>
            </a:r>
            <a:endParaRPr lang="en-US" sz="1300" dirty="0"/>
          </a:p>
        </p:txBody>
      </p:sp>
      <p:sp>
        <p:nvSpPr>
          <p:cNvPr id="17" name="Shape 15"/>
          <p:cNvSpPr/>
          <p:nvPr/>
        </p:nvSpPr>
        <p:spPr>
          <a:xfrm>
            <a:off x="548640" y="5989320"/>
            <a:ext cx="11155680" cy="457200"/>
          </a:xfrm>
          <a:prstGeom prst="rect">
            <a:avLst>
              <a:gd name="adj" fmla="val 12000"/>
            </a:avLst>
          </a:prstGeom>
          <a:solidFill>
            <a:srgbClr val="0F3614"/>
          </a:solidFill>
          <a:ln/>
        </p:spPr>
      </p:sp>
      <p:sp>
        <p:nvSpPr>
          <p:cNvPr id="18" name="Text 16"/>
          <p:cNvSpPr/>
          <p:nvPr/>
        </p:nvSpPr>
        <p:spPr>
          <a:xfrm>
            <a:off x="548640" y="5989320"/>
            <a:ext cx="11155680" cy="457200"/>
          </a:xfrm>
          <a:prstGeom prst="rect">
            <a:avLst/>
          </a:prstGeom>
          <a:noFill/>
          <a:ln/>
        </p:spPr>
        <p:txBody>
          <a:bodyPr wrap="square" lIns="0" tIns="0" rIns="0" bIns="0" rtlCol="0" anchor="ctr"/>
          <a:lstStyle/>
          <a:p>
            <a:pPr algn="ctr" indent="0" marL="0">
              <a:buNone/>
            </a:pPr>
            <a:r>
              <a:rPr lang="en-US" sz="1300" i="1" dirty="0">
                <a:solidFill>
                  <a:srgbClr val="3C7A29"/>
                </a:solidFill>
                <a:latin typeface="Inter" pitchFamily="34" charset="0"/>
                <a:ea typeface="Inter" pitchFamily="34" charset="-122"/>
                <a:cs typeface="Inter" pitchFamily="34" charset="-120"/>
              </a:rPr>
              <a:t>Underneath all three sits the part most gifted kids never get formally taught: how to be themselves on purpose.</a:t>
            </a:r>
            <a:endParaRPr lang="en-US" sz="1300" dirty="0"/>
          </a:p>
        </p:txBody>
      </p:sp>
      <p:sp>
        <p:nvSpPr>
          <p:cNvPr id="19" name="Text 17"/>
          <p:cNvSpPr/>
          <p:nvPr/>
        </p:nvSpPr>
        <p:spPr>
          <a:xfrm>
            <a:off x="548640" y="6355080"/>
            <a:ext cx="6400800" cy="274320"/>
          </a:xfrm>
          <a:prstGeom prst="rect">
            <a:avLst/>
          </a:prstGeom>
          <a:noFill/>
          <a:ln/>
        </p:spPr>
        <p:txBody>
          <a:bodyPr wrap="square" lIns="0" tIns="0" rIns="0" bIns="0" rtlCol="0" anchor="ctr"/>
          <a:lstStyle/>
          <a:p>
            <a:pPr indent="0" marL="0">
              <a:buNone/>
            </a:pPr>
            <a:r>
              <a:rPr lang="en-US" sz="1000" spc="400" kern="0" dirty="0">
                <a:solidFill>
                  <a:srgbClr val="5C6F5C"/>
                </a:solidFill>
                <a:latin typeface="Archivo Black" pitchFamily="34" charset="0"/>
                <a:ea typeface="Archivo Black" pitchFamily="34" charset="-122"/>
                <a:cs typeface="Archivo Black" pitchFamily="34" charset="-120"/>
              </a:rPr>
              <a:t>RAISING FUTURE FOUNDERS · INVESTOR MEMO</a:t>
            </a:r>
            <a:endParaRPr lang="en-US" sz="1000" dirty="0"/>
          </a:p>
        </p:txBody>
      </p:sp>
      <p:sp>
        <p:nvSpPr>
          <p:cNvPr id="20" name="Text 18"/>
          <p:cNvSpPr/>
          <p:nvPr/>
        </p:nvSpPr>
        <p:spPr>
          <a:xfrm>
            <a:off x="10820095" y="6355080"/>
            <a:ext cx="914400" cy="274320"/>
          </a:xfrm>
          <a:prstGeom prst="rect">
            <a:avLst/>
          </a:prstGeom>
          <a:noFill/>
          <a:ln/>
        </p:spPr>
        <p:txBody>
          <a:bodyPr wrap="square" lIns="0" tIns="0" rIns="0" bIns="0" rtlCol="0" anchor="ctr"/>
          <a:lstStyle/>
          <a:p>
            <a:pPr algn="r" indent="0" marL="0">
              <a:buNone/>
            </a:pPr>
            <a:r>
              <a:rPr lang="en-US" sz="1000" spc="300" kern="0" dirty="0">
                <a:solidFill>
                  <a:srgbClr val="5C6F5C"/>
                </a:solidFill>
                <a:latin typeface="Archivo Black" pitchFamily="34" charset="0"/>
                <a:ea typeface="Archivo Black" pitchFamily="34" charset="-122"/>
                <a:cs typeface="Archivo Black" pitchFamily="34" charset="-120"/>
              </a:rPr>
              <a:t>05 / 16</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CED"/>
        </a:solidFill>
      </p:bgPr>
    </p:bg>
    <p:spTree>
      <p:nvGrpSpPr>
        <p:cNvPr id="1" name=""/>
        <p:cNvGrpSpPr/>
        <p:nvPr/>
      </p:nvGrpSpPr>
      <p:grpSpPr>
        <a:xfrm>
          <a:off x="0" y="0"/>
          <a:ext cx="0" cy="0"/>
          <a:chOff x="0" y="0"/>
          <a:chExt cx="0" cy="0"/>
        </a:xfrm>
      </p:grpSpPr>
      <p:sp>
        <p:nvSpPr>
          <p:cNvPr id="2" name="Shape 0"/>
          <p:cNvSpPr/>
          <p:nvPr/>
        </p:nvSpPr>
        <p:spPr>
          <a:xfrm>
            <a:off x="548640" y="502920"/>
            <a:ext cx="164592" cy="164592"/>
          </a:xfrm>
          <a:prstGeom prst="ellipse">
            <a:avLst/>
          </a:prstGeom>
          <a:solidFill>
            <a:srgbClr val="3C7A29"/>
          </a:solidFill>
          <a:ln/>
        </p:spPr>
      </p:sp>
      <p:sp>
        <p:nvSpPr>
          <p:cNvPr id="3" name="Text 1"/>
          <p:cNvSpPr/>
          <p:nvPr/>
        </p:nvSpPr>
        <p:spPr>
          <a:xfrm>
            <a:off x="822960" y="457200"/>
            <a:ext cx="5486400" cy="292608"/>
          </a:xfrm>
          <a:prstGeom prst="rect">
            <a:avLst/>
          </a:prstGeom>
          <a:noFill/>
          <a:ln/>
        </p:spPr>
        <p:txBody>
          <a:bodyPr wrap="square" lIns="0" tIns="0" rIns="0" bIns="0" rtlCol="0" anchor="ctr"/>
          <a:lstStyle/>
          <a:p>
            <a:pPr indent="0" marL="0">
              <a:buNone/>
            </a:pPr>
            <a:r>
              <a:rPr lang="en-US" sz="1150" spc="500" kern="0" dirty="0">
                <a:solidFill>
                  <a:srgbClr val="5C6F5C"/>
                </a:solidFill>
                <a:latin typeface="Archivo Black" pitchFamily="34" charset="0"/>
                <a:ea typeface="Archivo Black" pitchFamily="34" charset="-122"/>
                <a:cs typeface="Archivo Black" pitchFamily="34" charset="-120"/>
              </a:rPr>
              <a:t>05 · FOUNDER</a:t>
            </a:r>
            <a:endParaRPr lang="en-US" sz="1150" dirty="0"/>
          </a:p>
        </p:txBody>
      </p:sp>
      <p:sp>
        <p:nvSpPr>
          <p:cNvPr id="4" name="Text 2"/>
          <p:cNvSpPr/>
          <p:nvPr/>
        </p:nvSpPr>
        <p:spPr>
          <a:xfrm>
            <a:off x="548640" y="1097280"/>
            <a:ext cx="10972800" cy="1280160"/>
          </a:xfrm>
          <a:prstGeom prst="rect">
            <a:avLst/>
          </a:prstGeom>
          <a:noFill/>
          <a:ln/>
        </p:spPr>
        <p:txBody>
          <a:bodyPr wrap="square" lIns="0" tIns="0" rIns="0" bIns="0" rtlCol="0" anchor="t"/>
          <a:lstStyle/>
          <a:p>
            <a:pPr indent="0" marL="0">
              <a:buNone/>
            </a:pPr>
            <a:r>
              <a:rPr lang="en-US" sz="3000" dirty="0">
                <a:solidFill>
                  <a:srgbClr val="0F3614"/>
                </a:solidFill>
                <a:latin typeface="Archivo Black" pitchFamily="34" charset="0"/>
                <a:ea typeface="Archivo Black" pitchFamily="34" charset="-122"/>
                <a:cs typeface="Archivo Black" pitchFamily="34" charset="-120"/>
              </a:rPr>
              <a:t>Built by someone who has lived every side of this.</a:t>
            </a:r>
            <a:endParaRPr lang="en-US" sz="3000" dirty="0"/>
          </a:p>
        </p:txBody>
      </p:sp>
      <p:sp>
        <p:nvSpPr>
          <p:cNvPr id="5" name="Shape 3"/>
          <p:cNvSpPr/>
          <p:nvPr/>
        </p:nvSpPr>
        <p:spPr>
          <a:xfrm>
            <a:off x="548640" y="2651760"/>
            <a:ext cx="3291840" cy="3657600"/>
          </a:xfrm>
          <a:prstGeom prst="roundRect">
            <a:avLst>
              <a:gd name="adj" fmla="val 2778"/>
            </a:avLst>
          </a:prstGeom>
          <a:solidFill>
            <a:srgbClr val="0F3614"/>
          </a:solidFill>
          <a:ln w="25400">
            <a:solidFill>
              <a:srgbClr val="0F3614"/>
            </a:solidFill>
            <a:prstDash val="solid"/>
          </a:ln>
        </p:spPr>
      </p:sp>
      <p:sp>
        <p:nvSpPr>
          <p:cNvPr id="6" name="Shape 4"/>
          <p:cNvSpPr/>
          <p:nvPr/>
        </p:nvSpPr>
        <p:spPr>
          <a:xfrm>
            <a:off x="1280160" y="2926080"/>
            <a:ext cx="1828800" cy="1828800"/>
          </a:xfrm>
          <a:prstGeom prst="ellipse">
            <a:avLst/>
          </a:prstGeom>
          <a:solidFill>
            <a:srgbClr val="FFFCED"/>
          </a:solidFill>
          <a:ln w="25400">
            <a:solidFill>
              <a:srgbClr val="3C7A29"/>
            </a:solidFill>
            <a:prstDash val="solid"/>
          </a:ln>
        </p:spPr>
      </p:sp>
      <p:sp>
        <p:nvSpPr>
          <p:cNvPr id="7" name="Text 5"/>
          <p:cNvSpPr/>
          <p:nvPr/>
        </p:nvSpPr>
        <p:spPr>
          <a:xfrm>
            <a:off x="1280160" y="2926080"/>
            <a:ext cx="1828800" cy="1828800"/>
          </a:xfrm>
          <a:prstGeom prst="rect">
            <a:avLst/>
          </a:prstGeom>
          <a:noFill/>
          <a:ln/>
        </p:spPr>
        <p:txBody>
          <a:bodyPr wrap="square" lIns="0" tIns="0" rIns="0" bIns="0" rtlCol="0" anchor="ctr"/>
          <a:lstStyle/>
          <a:p>
            <a:pPr algn="ctr" indent="0" marL="0">
              <a:buNone/>
            </a:pPr>
            <a:r>
              <a:rPr lang="en-US" sz="5600" dirty="0">
                <a:solidFill>
                  <a:srgbClr val="0F3614"/>
                </a:solidFill>
                <a:latin typeface="Archivo Black" pitchFamily="34" charset="0"/>
                <a:ea typeface="Archivo Black" pitchFamily="34" charset="-122"/>
                <a:cs typeface="Archivo Black" pitchFamily="34" charset="-120"/>
              </a:rPr>
              <a:t>AR</a:t>
            </a:r>
            <a:endParaRPr lang="en-US" sz="5600" dirty="0"/>
          </a:p>
        </p:txBody>
      </p:sp>
      <p:sp>
        <p:nvSpPr>
          <p:cNvPr id="8" name="Text 6"/>
          <p:cNvSpPr/>
          <p:nvPr/>
        </p:nvSpPr>
        <p:spPr>
          <a:xfrm>
            <a:off x="548640" y="4983480"/>
            <a:ext cx="3291840" cy="365760"/>
          </a:xfrm>
          <a:prstGeom prst="rect">
            <a:avLst/>
          </a:prstGeom>
          <a:noFill/>
          <a:ln/>
        </p:spPr>
        <p:txBody>
          <a:bodyPr wrap="square" lIns="0" tIns="0" rIns="0" bIns="0" rtlCol="0" anchor="ctr"/>
          <a:lstStyle/>
          <a:p>
            <a:pPr algn="ctr" indent="0" marL="0">
              <a:buNone/>
            </a:pPr>
            <a:r>
              <a:rPr lang="en-US" sz="1300" spc="300" kern="0" dirty="0">
                <a:solidFill>
                  <a:srgbClr val="3C7A29"/>
                </a:solidFill>
                <a:latin typeface="Archivo Black" pitchFamily="34" charset="0"/>
                <a:ea typeface="Archivo Black" pitchFamily="34" charset="-122"/>
                <a:cs typeface="Archivo Black" pitchFamily="34" charset="-120"/>
              </a:rPr>
              <a:t>AMNA RAZZAQ</a:t>
            </a:r>
            <a:endParaRPr lang="en-US" sz="1300" dirty="0"/>
          </a:p>
        </p:txBody>
      </p:sp>
      <p:sp>
        <p:nvSpPr>
          <p:cNvPr id="9" name="Text 7"/>
          <p:cNvSpPr/>
          <p:nvPr/>
        </p:nvSpPr>
        <p:spPr>
          <a:xfrm>
            <a:off x="548640" y="5349240"/>
            <a:ext cx="3291840" cy="320040"/>
          </a:xfrm>
          <a:prstGeom prst="rect">
            <a:avLst/>
          </a:prstGeom>
          <a:noFill/>
          <a:ln/>
        </p:spPr>
        <p:txBody>
          <a:bodyPr wrap="square" lIns="0" tIns="0" rIns="0" bIns="0" rtlCol="0" anchor="ctr"/>
          <a:lstStyle/>
          <a:p>
            <a:pPr algn="ctr" indent="0" marL="0">
              <a:buNone/>
            </a:pPr>
            <a:r>
              <a:rPr lang="en-US" sz="1200" dirty="0">
                <a:solidFill>
                  <a:srgbClr val="FFFCED"/>
                </a:solidFill>
                <a:latin typeface="Inter" pitchFamily="34" charset="0"/>
                <a:ea typeface="Inter" pitchFamily="34" charset="-122"/>
                <a:cs typeface="Inter" pitchFamily="34" charset="-120"/>
              </a:rPr>
              <a:t>Founder · Mom of 5 · Investor</a:t>
            </a:r>
            <a:endParaRPr lang="en-US" sz="1200" dirty="0"/>
          </a:p>
        </p:txBody>
      </p:sp>
      <p:sp>
        <p:nvSpPr>
          <p:cNvPr id="10" name="Text 8"/>
          <p:cNvSpPr/>
          <p:nvPr/>
        </p:nvSpPr>
        <p:spPr>
          <a:xfrm>
            <a:off x="548640" y="5669280"/>
            <a:ext cx="3291840" cy="320040"/>
          </a:xfrm>
          <a:prstGeom prst="rect">
            <a:avLst/>
          </a:prstGeom>
          <a:noFill/>
          <a:ln/>
        </p:spPr>
        <p:txBody>
          <a:bodyPr wrap="square" lIns="0" tIns="0" rIns="0" bIns="0" rtlCol="0" anchor="ctr"/>
          <a:lstStyle/>
          <a:p>
            <a:pPr algn="ctr" indent="0" marL="0">
              <a:buNone/>
            </a:pPr>
            <a:r>
              <a:rPr lang="en-US" sz="1200" i="1" dirty="0">
                <a:solidFill>
                  <a:srgbClr val="FFFCED"/>
                </a:solidFill>
                <a:latin typeface="Inter" pitchFamily="34" charset="0"/>
                <a:ea typeface="Inter" pitchFamily="34" charset="-122"/>
                <a:cs typeface="Inter" pitchFamily="34" charset="-120"/>
              </a:rPr>
              <a:t>amnarazzaq.com</a:t>
            </a:r>
            <a:endParaRPr lang="en-US" sz="1200" dirty="0"/>
          </a:p>
        </p:txBody>
      </p:sp>
      <p:sp>
        <p:nvSpPr>
          <p:cNvPr id="11" name="Text 9"/>
          <p:cNvSpPr/>
          <p:nvPr/>
        </p:nvSpPr>
        <p:spPr>
          <a:xfrm>
            <a:off x="4114800" y="2651760"/>
            <a:ext cx="7589520" cy="3657600"/>
          </a:xfrm>
          <a:prstGeom prst="rect">
            <a:avLst/>
          </a:prstGeom>
          <a:noFill/>
          <a:ln/>
        </p:spPr>
        <p:txBody>
          <a:bodyPr wrap="square" lIns="0" tIns="0" rIns="0" bIns="0" rtlCol="0" anchor="ctr"/>
          <a:lstStyle/>
          <a:p>
            <a:pPr marL="342900" indent="-342900">
              <a:spcAft>
                <a:spcPts val="1000"/>
              </a:spcAft>
              <a:buSzPct val="100000"/>
              <a:buChar char="●"/>
            </a:pPr>
            <a:r>
              <a:rPr lang="en-US" sz="1350" dirty="0">
                <a:solidFill>
                  <a:srgbClr val="1F4F1F"/>
                </a:solidFill>
                <a:latin typeface="Inter" pitchFamily="34" charset="0"/>
                <a:ea typeface="Inter" pitchFamily="34" charset="-122"/>
                <a:cs typeface="Inter" pitchFamily="34" charset="-120"/>
              </a:rPr>
              <a:t>Investor and tech founder. Spends most days advising founders building and scaling companies across the US and the GCC.</a:t>
            </a:r>
            <a:endParaRPr lang="en-US" sz="1350" dirty="0"/>
          </a:p>
          <a:p>
            <a:pPr marL="342900" indent="-342900">
              <a:spcAft>
                <a:spcPts val="1000"/>
              </a:spcAft>
              <a:buSzPct val="100000"/>
              <a:buChar char="●"/>
            </a:pPr>
            <a:r>
              <a:rPr lang="en-US" sz="1350" dirty="0">
                <a:solidFill>
                  <a:srgbClr val="1F4F1F"/>
                </a:solidFill>
                <a:latin typeface="Inter" pitchFamily="34" charset="0"/>
                <a:ea typeface="Inter" pitchFamily="34" charset="-122"/>
                <a:cs typeface="Inter" pitchFamily="34" charset="-120"/>
              </a:rPr>
              <a:t>Mom of 5. Includes a profoundly gifted chess champion and a special needs teen.</a:t>
            </a:r>
            <a:endParaRPr lang="en-US" sz="1350" dirty="0"/>
          </a:p>
          <a:p>
            <a:pPr marL="342900" indent="-342900">
              <a:spcAft>
                <a:spcPts val="1000"/>
              </a:spcAft>
              <a:buSzPct val="100000"/>
              <a:buChar char="●"/>
            </a:pPr>
            <a:r>
              <a:rPr lang="en-US" sz="1350" dirty="0">
                <a:solidFill>
                  <a:srgbClr val="1F4F1F"/>
                </a:solidFill>
                <a:latin typeface="Inter" pitchFamily="34" charset="0"/>
                <a:ea typeface="Inter" pitchFamily="34" charset="-122"/>
                <a:cs typeface="Inter" pitchFamily="34" charset="-120"/>
              </a:rPr>
              <a:t>Skipped a grade as a child. Quietly paid for that gap in college because nobody taught her how to learn.</a:t>
            </a:r>
            <a:endParaRPr lang="en-US" sz="1350" dirty="0"/>
          </a:p>
          <a:p>
            <a:pPr marL="342900" indent="-342900">
              <a:spcAft>
                <a:spcPts val="1000"/>
              </a:spcAft>
              <a:buSzPct val="100000"/>
              <a:buChar char="●"/>
            </a:pPr>
            <a:r>
              <a:rPr lang="en-US" sz="1350" dirty="0">
                <a:solidFill>
                  <a:srgbClr val="1F4F1F"/>
                </a:solidFill>
                <a:latin typeface="Inter" pitchFamily="34" charset="0"/>
                <a:ea typeface="Inter" pitchFamily="34" charset="-122"/>
                <a:cs typeface="Inter" pitchFamily="34" charset="-120"/>
              </a:rPr>
              <a:t>Has tried homeschooling, British and American school systems, and three continents looking for an answer.</a:t>
            </a:r>
            <a:endParaRPr lang="en-US" sz="1350" dirty="0"/>
          </a:p>
          <a:p>
            <a:pPr marL="342900" indent="-342900">
              <a:spcAft>
                <a:spcPts val="800"/>
              </a:spcAft>
              <a:buSzPct val="100000"/>
              <a:buChar char="●"/>
            </a:pPr>
            <a:r>
              <a:rPr lang="en-US" sz="1350" dirty="0">
                <a:solidFill>
                  <a:srgbClr val="1F4F1F"/>
                </a:solidFill>
                <a:latin typeface="Inter" pitchFamily="34" charset="0"/>
                <a:ea typeface="Inter" pitchFamily="34" charset="-122"/>
                <a:cs typeface="Inter" pitchFamily="34" charset="-120"/>
              </a:rPr>
              <a:t>Built RFF as a synthesis of what works for special-needs kids, what works for founders, and what no school is doing.</a:t>
            </a:r>
            <a:endParaRPr lang="en-US" sz="1350" dirty="0"/>
          </a:p>
        </p:txBody>
      </p:sp>
      <p:sp>
        <p:nvSpPr>
          <p:cNvPr id="12" name="Text 10"/>
          <p:cNvSpPr/>
          <p:nvPr/>
        </p:nvSpPr>
        <p:spPr>
          <a:xfrm>
            <a:off x="548640" y="6355080"/>
            <a:ext cx="6400800" cy="274320"/>
          </a:xfrm>
          <a:prstGeom prst="rect">
            <a:avLst/>
          </a:prstGeom>
          <a:noFill/>
          <a:ln/>
        </p:spPr>
        <p:txBody>
          <a:bodyPr wrap="square" lIns="0" tIns="0" rIns="0" bIns="0" rtlCol="0" anchor="ctr"/>
          <a:lstStyle/>
          <a:p>
            <a:pPr indent="0" marL="0">
              <a:buNone/>
            </a:pPr>
            <a:r>
              <a:rPr lang="en-US" sz="1000" spc="400" kern="0" dirty="0">
                <a:solidFill>
                  <a:srgbClr val="5C6F5C"/>
                </a:solidFill>
                <a:latin typeface="Archivo Black" pitchFamily="34" charset="0"/>
                <a:ea typeface="Archivo Black" pitchFamily="34" charset="-122"/>
                <a:cs typeface="Archivo Black" pitchFamily="34" charset="-120"/>
              </a:rPr>
              <a:t>RAISING FUTURE FOUNDERS · INVESTOR MEMO</a:t>
            </a:r>
            <a:endParaRPr lang="en-US" sz="1000" dirty="0"/>
          </a:p>
        </p:txBody>
      </p:sp>
      <p:sp>
        <p:nvSpPr>
          <p:cNvPr id="13" name="Text 11"/>
          <p:cNvSpPr/>
          <p:nvPr/>
        </p:nvSpPr>
        <p:spPr>
          <a:xfrm>
            <a:off x="10820095" y="6355080"/>
            <a:ext cx="914400" cy="274320"/>
          </a:xfrm>
          <a:prstGeom prst="rect">
            <a:avLst/>
          </a:prstGeom>
          <a:noFill/>
          <a:ln/>
        </p:spPr>
        <p:txBody>
          <a:bodyPr wrap="square" lIns="0" tIns="0" rIns="0" bIns="0" rtlCol="0" anchor="ctr"/>
          <a:lstStyle/>
          <a:p>
            <a:pPr algn="r" indent="0" marL="0">
              <a:buNone/>
            </a:pPr>
            <a:r>
              <a:rPr lang="en-US" sz="1000" spc="300" kern="0" dirty="0">
                <a:solidFill>
                  <a:srgbClr val="5C6F5C"/>
                </a:solidFill>
                <a:latin typeface="Archivo Black" pitchFamily="34" charset="0"/>
                <a:ea typeface="Archivo Black" pitchFamily="34" charset="-122"/>
                <a:cs typeface="Archivo Black" pitchFamily="34" charset="-120"/>
              </a:rPr>
              <a:t>06 / 16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CED"/>
        </a:solidFill>
      </p:bgPr>
    </p:bg>
    <p:spTree>
      <p:nvGrpSpPr>
        <p:cNvPr id="1" name=""/>
        <p:cNvGrpSpPr/>
        <p:nvPr/>
      </p:nvGrpSpPr>
      <p:grpSpPr>
        <a:xfrm>
          <a:off x="0" y="0"/>
          <a:ext cx="0" cy="0"/>
          <a:chOff x="0" y="0"/>
          <a:chExt cx="0" cy="0"/>
        </a:xfrm>
      </p:grpSpPr>
      <p:sp>
        <p:nvSpPr>
          <p:cNvPr id="2" name="Shape 0"/>
          <p:cNvSpPr/>
          <p:nvPr/>
        </p:nvSpPr>
        <p:spPr>
          <a:xfrm>
            <a:off x="548640" y="502920"/>
            <a:ext cx="164592" cy="164592"/>
          </a:xfrm>
          <a:prstGeom prst="ellipse">
            <a:avLst/>
          </a:prstGeom>
          <a:solidFill>
            <a:srgbClr val="3C7A29"/>
          </a:solidFill>
          <a:ln/>
        </p:spPr>
      </p:sp>
      <p:sp>
        <p:nvSpPr>
          <p:cNvPr id="3" name="Text 1"/>
          <p:cNvSpPr/>
          <p:nvPr/>
        </p:nvSpPr>
        <p:spPr>
          <a:xfrm>
            <a:off x="822960" y="457200"/>
            <a:ext cx="5486400" cy="292608"/>
          </a:xfrm>
          <a:prstGeom prst="rect">
            <a:avLst/>
          </a:prstGeom>
          <a:noFill/>
          <a:ln/>
        </p:spPr>
        <p:txBody>
          <a:bodyPr wrap="square" lIns="0" tIns="0" rIns="0" bIns="0" rtlCol="0" anchor="ctr"/>
          <a:lstStyle/>
          <a:p>
            <a:pPr indent="0" marL="0">
              <a:buNone/>
            </a:pPr>
            <a:r>
              <a:rPr lang="en-US" sz="1150" spc="500" kern="0" dirty="0">
                <a:solidFill>
                  <a:srgbClr val="5C6F5C"/>
                </a:solidFill>
                <a:latin typeface="Archivo Black" pitchFamily="34" charset="0"/>
                <a:ea typeface="Archivo Black" pitchFamily="34" charset="-122"/>
                <a:cs typeface="Archivo Black" pitchFamily="34" charset="-120"/>
              </a:rPr>
              <a:t>06 · MARKET</a:t>
            </a:r>
            <a:endParaRPr lang="en-US" sz="1150" dirty="0"/>
          </a:p>
        </p:txBody>
      </p:sp>
      <p:sp>
        <p:nvSpPr>
          <p:cNvPr id="4" name="Text 2"/>
          <p:cNvSpPr/>
          <p:nvPr/>
        </p:nvSpPr>
        <p:spPr>
          <a:xfrm>
            <a:off x="548640" y="1097280"/>
            <a:ext cx="10972800" cy="1097280"/>
          </a:xfrm>
          <a:prstGeom prst="rect">
            <a:avLst/>
          </a:prstGeom>
          <a:noFill/>
          <a:ln/>
        </p:spPr>
        <p:txBody>
          <a:bodyPr wrap="square" lIns="0" tIns="0" rIns="0" bIns="0" rtlCol="0" anchor="ctr"/>
          <a:lstStyle/>
          <a:p>
            <a:pPr indent="0" marL="0">
              <a:buNone/>
            </a:pPr>
            <a:r>
              <a:rPr lang="en-US" sz="3200" dirty="0">
                <a:solidFill>
                  <a:srgbClr val="0F3614"/>
                </a:solidFill>
                <a:latin typeface="Archivo Black" pitchFamily="34" charset="0"/>
                <a:ea typeface="Archivo Black" pitchFamily="34" charset="-122"/>
                <a:cs typeface="Archivo Black" pitchFamily="34" charset="-120"/>
              </a:rPr>
              <a:t>The market is real, fragmented, and ready.</a:t>
            </a:r>
            <a:endParaRPr lang="en-US" sz="3200" dirty="0"/>
          </a:p>
        </p:txBody>
      </p:sp>
      <p:sp>
        <p:nvSpPr>
          <p:cNvPr id="5" name="Shape 3"/>
          <p:cNvSpPr/>
          <p:nvPr/>
        </p:nvSpPr>
        <p:spPr>
          <a:xfrm>
            <a:off x="548640" y="2560320"/>
            <a:ext cx="2743200" cy="1554480"/>
          </a:xfrm>
          <a:prstGeom prst="roundRect">
            <a:avLst>
              <a:gd name="adj" fmla="val 5882"/>
            </a:avLst>
          </a:prstGeom>
          <a:solidFill>
            <a:srgbClr val="FFFCED"/>
          </a:solidFill>
          <a:ln w="25400">
            <a:solidFill>
              <a:srgbClr val="0F3614"/>
            </a:solidFill>
            <a:prstDash val="solid"/>
          </a:ln>
        </p:spPr>
      </p:sp>
      <p:sp>
        <p:nvSpPr>
          <p:cNvPr id="6" name="Text 4"/>
          <p:cNvSpPr/>
          <p:nvPr/>
        </p:nvSpPr>
        <p:spPr>
          <a:xfrm>
            <a:off x="731520" y="2606040"/>
            <a:ext cx="2468880" cy="640080"/>
          </a:xfrm>
          <a:prstGeom prst="rect">
            <a:avLst/>
          </a:prstGeom>
          <a:noFill/>
          <a:ln/>
        </p:spPr>
        <p:txBody>
          <a:bodyPr wrap="square" lIns="0" tIns="0" rIns="0" bIns="0" rtlCol="0" anchor="ctr"/>
          <a:lstStyle/>
          <a:p>
            <a:pPr indent="0" marL="0">
              <a:buNone/>
            </a:pPr>
            <a:r>
              <a:rPr lang="en-US" sz="2800" dirty="0">
                <a:solidFill>
                  <a:srgbClr val="0F3614"/>
                </a:solidFill>
                <a:latin typeface="Archivo Black" pitchFamily="34" charset="0"/>
                <a:ea typeface="Archivo Black" pitchFamily="34" charset="-122"/>
                <a:cs typeface="Archivo Black" pitchFamily="34" charset="-120"/>
              </a:rPr>
              <a:t>$350B</a:t>
            </a:r>
            <a:endParaRPr lang="en-US" sz="2800" dirty="0"/>
          </a:p>
        </p:txBody>
      </p:sp>
      <p:sp>
        <p:nvSpPr>
          <p:cNvPr id="7" name="Text 5"/>
          <p:cNvSpPr/>
          <p:nvPr/>
        </p:nvSpPr>
        <p:spPr>
          <a:xfrm>
            <a:off x="731520" y="3291840"/>
            <a:ext cx="2468880" cy="822960"/>
          </a:xfrm>
          <a:prstGeom prst="rect">
            <a:avLst/>
          </a:prstGeom>
          <a:noFill/>
          <a:ln/>
        </p:spPr>
        <p:txBody>
          <a:bodyPr wrap="square" lIns="0" tIns="0" rIns="0" bIns="0" rtlCol="0" anchor="ctr"/>
          <a:lstStyle/>
          <a:p>
            <a:pPr indent="0" marL="0">
              <a:buNone/>
            </a:pPr>
            <a:r>
              <a:rPr lang="en-US" sz="1150" dirty="0">
                <a:solidFill>
                  <a:srgbClr val="1F4F1F"/>
                </a:solidFill>
                <a:latin typeface="Inter" pitchFamily="34" charset="0"/>
                <a:ea typeface="Inter" pitchFamily="34" charset="-122"/>
                <a:cs typeface="Inter" pitchFamily="34" charset="-120"/>
              </a:rPr>
              <a:t>US K-12 ed-tech and enrichment spend</a:t>
            </a:r>
            <a:endParaRPr lang="en-US" sz="1150" dirty="0"/>
          </a:p>
        </p:txBody>
      </p:sp>
      <p:sp>
        <p:nvSpPr>
          <p:cNvPr id="8" name="Shape 6"/>
          <p:cNvSpPr/>
          <p:nvPr/>
        </p:nvSpPr>
        <p:spPr>
          <a:xfrm>
            <a:off x="3474720" y="2560320"/>
            <a:ext cx="2743200" cy="1554480"/>
          </a:xfrm>
          <a:prstGeom prst="roundRect">
            <a:avLst>
              <a:gd name="adj" fmla="val 5882"/>
            </a:avLst>
          </a:prstGeom>
          <a:solidFill>
            <a:srgbClr val="FFFCED"/>
          </a:solidFill>
          <a:ln w="25400">
            <a:solidFill>
              <a:srgbClr val="0F3614"/>
            </a:solidFill>
            <a:prstDash val="solid"/>
          </a:ln>
        </p:spPr>
      </p:sp>
      <p:sp>
        <p:nvSpPr>
          <p:cNvPr id="9" name="Text 7"/>
          <p:cNvSpPr/>
          <p:nvPr/>
        </p:nvSpPr>
        <p:spPr>
          <a:xfrm>
            <a:off x="3657600" y="2606040"/>
            <a:ext cx="2468880" cy="640080"/>
          </a:xfrm>
          <a:prstGeom prst="rect">
            <a:avLst/>
          </a:prstGeom>
          <a:noFill/>
          <a:ln/>
        </p:spPr>
        <p:txBody>
          <a:bodyPr wrap="square" lIns="0" tIns="0" rIns="0" bIns="0" rtlCol="0" anchor="ctr"/>
          <a:lstStyle/>
          <a:p>
            <a:pPr indent="0" marL="0">
              <a:buNone/>
            </a:pPr>
            <a:r>
              <a:rPr lang="en-US" sz="2800" dirty="0">
                <a:solidFill>
                  <a:srgbClr val="0F3614"/>
                </a:solidFill>
                <a:latin typeface="Archivo Black" pitchFamily="34" charset="0"/>
                <a:ea typeface="Archivo Black" pitchFamily="34" charset="-122"/>
                <a:cs typeface="Archivo Black" pitchFamily="34" charset="-120"/>
              </a:rPr>
              <a:t>3.2M</a:t>
            </a:r>
            <a:endParaRPr lang="en-US" sz="2800" dirty="0"/>
          </a:p>
        </p:txBody>
      </p:sp>
      <p:sp>
        <p:nvSpPr>
          <p:cNvPr id="10" name="Text 8"/>
          <p:cNvSpPr/>
          <p:nvPr/>
        </p:nvSpPr>
        <p:spPr>
          <a:xfrm>
            <a:off x="3657600" y="3291840"/>
            <a:ext cx="2468880" cy="822960"/>
          </a:xfrm>
          <a:prstGeom prst="rect">
            <a:avLst/>
          </a:prstGeom>
          <a:noFill/>
          <a:ln/>
        </p:spPr>
        <p:txBody>
          <a:bodyPr wrap="square" lIns="0" tIns="0" rIns="0" bIns="0" rtlCol="0" anchor="ctr"/>
          <a:lstStyle/>
          <a:p>
            <a:pPr indent="0" marL="0">
              <a:buNone/>
            </a:pPr>
            <a:r>
              <a:rPr lang="en-US" sz="1150" dirty="0">
                <a:solidFill>
                  <a:srgbClr val="1F4F1F"/>
                </a:solidFill>
                <a:latin typeface="Inter" pitchFamily="34" charset="0"/>
                <a:ea typeface="Inter" pitchFamily="34" charset="-122"/>
                <a:cs typeface="Inter" pitchFamily="34" charset="-120"/>
              </a:rPr>
              <a:t>gifted students in US schools</a:t>
            </a:r>
            <a:endParaRPr lang="en-US" sz="1150" dirty="0"/>
          </a:p>
        </p:txBody>
      </p:sp>
      <p:sp>
        <p:nvSpPr>
          <p:cNvPr id="11" name="Shape 9"/>
          <p:cNvSpPr/>
          <p:nvPr/>
        </p:nvSpPr>
        <p:spPr>
          <a:xfrm>
            <a:off x="6400800" y="2560320"/>
            <a:ext cx="2743200" cy="1554480"/>
          </a:xfrm>
          <a:prstGeom prst="roundRect">
            <a:avLst>
              <a:gd name="adj" fmla="val 5882"/>
            </a:avLst>
          </a:prstGeom>
          <a:solidFill>
            <a:srgbClr val="FFFCED"/>
          </a:solidFill>
          <a:ln w="25400">
            <a:solidFill>
              <a:srgbClr val="0F3614"/>
            </a:solidFill>
            <a:prstDash val="solid"/>
          </a:ln>
        </p:spPr>
      </p:sp>
      <p:sp>
        <p:nvSpPr>
          <p:cNvPr id="12" name="Text 10"/>
          <p:cNvSpPr/>
          <p:nvPr/>
        </p:nvSpPr>
        <p:spPr>
          <a:xfrm>
            <a:off x="6583680" y="2606040"/>
            <a:ext cx="2468880" cy="640080"/>
          </a:xfrm>
          <a:prstGeom prst="rect">
            <a:avLst/>
          </a:prstGeom>
          <a:noFill/>
          <a:ln/>
        </p:spPr>
        <p:txBody>
          <a:bodyPr wrap="square" lIns="0" tIns="0" rIns="0" bIns="0" rtlCol="0" anchor="ctr"/>
          <a:lstStyle/>
          <a:p>
            <a:pPr indent="0" marL="0">
              <a:buNone/>
            </a:pPr>
            <a:r>
              <a:rPr lang="en-US" sz="2800" dirty="0">
                <a:solidFill>
                  <a:srgbClr val="0F3614"/>
                </a:solidFill>
                <a:latin typeface="Archivo Black" pitchFamily="34" charset="0"/>
                <a:ea typeface="Archivo Black" pitchFamily="34" charset="-122"/>
                <a:cs typeface="Archivo Black" pitchFamily="34" charset="-120"/>
              </a:rPr>
              <a:t>$25K+</a:t>
            </a:r>
            <a:endParaRPr lang="en-US" sz="2800" dirty="0"/>
          </a:p>
        </p:txBody>
      </p:sp>
      <p:sp>
        <p:nvSpPr>
          <p:cNvPr id="13" name="Text 11"/>
          <p:cNvSpPr/>
          <p:nvPr/>
        </p:nvSpPr>
        <p:spPr>
          <a:xfrm>
            <a:off x="6583680" y="3291840"/>
            <a:ext cx="2468880" cy="822960"/>
          </a:xfrm>
          <a:prstGeom prst="rect">
            <a:avLst/>
          </a:prstGeom>
          <a:noFill/>
          <a:ln/>
        </p:spPr>
        <p:txBody>
          <a:bodyPr wrap="square" lIns="0" tIns="0" rIns="0" bIns="0" rtlCol="0" anchor="ctr"/>
          <a:lstStyle/>
          <a:p>
            <a:pPr indent="0" marL="0">
              <a:buNone/>
            </a:pPr>
            <a:r>
              <a:rPr lang="en-US" sz="1150" dirty="0">
                <a:solidFill>
                  <a:srgbClr val="1F4F1F"/>
                </a:solidFill>
                <a:latin typeface="Inter" pitchFamily="34" charset="0"/>
                <a:ea typeface="Inter" pitchFamily="34" charset="-122"/>
                <a:cs typeface="Inter" pitchFamily="34" charset="-120"/>
              </a:rPr>
              <a:t>annual after-school spend per child in target families</a:t>
            </a:r>
            <a:endParaRPr lang="en-US" sz="1150" dirty="0"/>
          </a:p>
        </p:txBody>
      </p:sp>
      <p:sp>
        <p:nvSpPr>
          <p:cNvPr id="14" name="Shape 12"/>
          <p:cNvSpPr/>
          <p:nvPr/>
        </p:nvSpPr>
        <p:spPr>
          <a:xfrm>
            <a:off x="9326880" y="2560320"/>
            <a:ext cx="2743200" cy="1554480"/>
          </a:xfrm>
          <a:prstGeom prst="roundRect">
            <a:avLst>
              <a:gd name="adj" fmla="val 5882"/>
            </a:avLst>
          </a:prstGeom>
          <a:solidFill>
            <a:srgbClr val="FFFCED"/>
          </a:solidFill>
          <a:ln w="25400">
            <a:solidFill>
              <a:srgbClr val="0F3614"/>
            </a:solidFill>
            <a:prstDash val="solid"/>
          </a:ln>
        </p:spPr>
      </p:sp>
      <p:sp>
        <p:nvSpPr>
          <p:cNvPr id="15" name="Text 13"/>
          <p:cNvSpPr/>
          <p:nvPr/>
        </p:nvSpPr>
        <p:spPr>
          <a:xfrm>
            <a:off x="9509760" y="2606040"/>
            <a:ext cx="2468880" cy="640080"/>
          </a:xfrm>
          <a:prstGeom prst="rect">
            <a:avLst/>
          </a:prstGeom>
          <a:noFill/>
          <a:ln/>
        </p:spPr>
        <p:txBody>
          <a:bodyPr wrap="square" lIns="0" tIns="0" rIns="0" bIns="0" rtlCol="0" anchor="ctr"/>
          <a:lstStyle/>
          <a:p>
            <a:pPr indent="0" marL="0">
              <a:buNone/>
            </a:pPr>
            <a:r>
              <a:rPr lang="en-US" sz="2800" dirty="0">
                <a:solidFill>
                  <a:srgbClr val="0F3614"/>
                </a:solidFill>
                <a:latin typeface="Archivo Black" pitchFamily="34" charset="0"/>
                <a:ea typeface="Archivo Black" pitchFamily="34" charset="-122"/>
                <a:cs typeface="Archivo Black" pitchFamily="34" charset="-120"/>
              </a:rPr>
              <a:t>$10K+</a:t>
            </a:r>
            <a:endParaRPr lang="en-US" sz="2800" dirty="0"/>
          </a:p>
        </p:txBody>
      </p:sp>
      <p:sp>
        <p:nvSpPr>
          <p:cNvPr id="16" name="Text 14"/>
          <p:cNvSpPr/>
          <p:nvPr/>
        </p:nvSpPr>
        <p:spPr>
          <a:xfrm>
            <a:off x="9509760" y="3291840"/>
            <a:ext cx="2468880" cy="822960"/>
          </a:xfrm>
          <a:prstGeom prst="rect">
            <a:avLst/>
          </a:prstGeom>
          <a:noFill/>
          <a:ln/>
        </p:spPr>
        <p:txBody>
          <a:bodyPr wrap="square" lIns="0" tIns="0" rIns="0" bIns="0" rtlCol="0" anchor="ctr"/>
          <a:lstStyle/>
          <a:p>
            <a:pPr indent="0" marL="0">
              <a:buNone/>
            </a:pPr>
            <a:r>
              <a:rPr lang="en-US" sz="1150" dirty="0">
                <a:solidFill>
                  <a:srgbClr val="1F4F1F"/>
                </a:solidFill>
                <a:latin typeface="Inter" pitchFamily="34" charset="0"/>
                <a:ea typeface="Inter" pitchFamily="34" charset="-122"/>
                <a:cs typeface="Inter" pitchFamily="34" charset="-120"/>
              </a:rPr>
              <a:t>average tuition at gifted-only schools</a:t>
            </a:r>
            <a:endParaRPr lang="en-US" sz="1150" dirty="0"/>
          </a:p>
        </p:txBody>
      </p:sp>
      <p:sp>
        <p:nvSpPr>
          <p:cNvPr id="17" name="Shape 15"/>
          <p:cNvSpPr/>
          <p:nvPr/>
        </p:nvSpPr>
        <p:spPr>
          <a:xfrm>
            <a:off x="548640" y="4389120"/>
            <a:ext cx="11155680" cy="1828800"/>
          </a:xfrm>
          <a:prstGeom prst="roundRect">
            <a:avLst>
              <a:gd name="adj" fmla="val 5000"/>
            </a:avLst>
          </a:prstGeom>
          <a:solidFill>
            <a:srgbClr val="0F3614"/>
          </a:solidFill>
          <a:ln w="25400">
            <a:solidFill>
              <a:srgbClr val="0F3614"/>
            </a:solidFill>
            <a:prstDash val="solid"/>
          </a:ln>
        </p:spPr>
      </p:sp>
      <p:sp>
        <p:nvSpPr>
          <p:cNvPr id="18" name="Text 16"/>
          <p:cNvSpPr/>
          <p:nvPr/>
        </p:nvSpPr>
        <p:spPr>
          <a:xfrm>
            <a:off x="777240" y="4526280"/>
            <a:ext cx="10972800" cy="365760"/>
          </a:xfrm>
          <a:prstGeom prst="rect">
            <a:avLst/>
          </a:prstGeom>
          <a:noFill/>
          <a:ln/>
        </p:spPr>
        <p:txBody>
          <a:bodyPr wrap="square" lIns="0" tIns="0" rIns="0" bIns="0" rtlCol="0" anchor="ctr"/>
          <a:lstStyle/>
          <a:p>
            <a:pPr indent="0" marL="0">
              <a:buNone/>
            </a:pPr>
            <a:r>
              <a:rPr lang="en-US" sz="1200" spc="400" kern="0" dirty="0">
                <a:solidFill>
                  <a:srgbClr val="3C7A29"/>
                </a:solidFill>
                <a:latin typeface="Archivo Black" pitchFamily="34" charset="0"/>
                <a:ea typeface="Archivo Black" pitchFamily="34" charset="-122"/>
                <a:cs typeface="Archivo Black" pitchFamily="34" charset="-120"/>
              </a:rPr>
              <a:t>WHY NOW</a:t>
            </a:r>
            <a:endParaRPr lang="en-US" sz="1200" dirty="0"/>
          </a:p>
        </p:txBody>
      </p:sp>
      <p:sp>
        <p:nvSpPr>
          <p:cNvPr id="19" name="Text 17"/>
          <p:cNvSpPr/>
          <p:nvPr/>
        </p:nvSpPr>
        <p:spPr>
          <a:xfrm>
            <a:off x="777240" y="4846320"/>
            <a:ext cx="10607040" cy="1371600"/>
          </a:xfrm>
          <a:prstGeom prst="rect">
            <a:avLst/>
          </a:prstGeom>
          <a:noFill/>
          <a:ln/>
        </p:spPr>
        <p:txBody>
          <a:bodyPr wrap="square" lIns="0" tIns="0" rIns="0" bIns="0" rtlCol="0" anchor="ctr"/>
          <a:lstStyle/>
          <a:p>
            <a:pPr marL="342900" indent="-342900">
              <a:spcAft>
                <a:spcPts val="600"/>
              </a:spcAft>
              <a:buSzPct val="100000"/>
              <a:buChar char="●"/>
            </a:pPr>
            <a:r>
              <a:rPr lang="en-US" sz="1200" dirty="0">
                <a:solidFill>
                  <a:srgbClr val="FFFCED"/>
                </a:solidFill>
                <a:latin typeface="Inter" pitchFamily="34" charset="0"/>
                <a:ea typeface="Inter" pitchFamily="34" charset="-122"/>
                <a:cs typeface="Inter" pitchFamily="34" charset="-120"/>
              </a:rPr>
              <a:t>AI just rewrote what a 10-year-old can build. The bottleneck is no longer ability. It is direction.</a:t>
            </a:r>
            <a:endParaRPr lang="en-US" sz="1200" dirty="0"/>
          </a:p>
          <a:p>
            <a:pPr marL="342900" indent="-342900">
              <a:spcAft>
                <a:spcPts val="600"/>
              </a:spcAft>
              <a:buSzPct val="100000"/>
              <a:buChar char="●"/>
            </a:pPr>
            <a:r>
              <a:rPr lang="en-US" sz="1200" dirty="0">
                <a:solidFill>
                  <a:srgbClr val="FFFCED"/>
                </a:solidFill>
                <a:latin typeface="Inter" pitchFamily="34" charset="0"/>
                <a:ea typeface="Inter" pitchFamily="34" charset="-122"/>
                <a:cs typeface="Inter" pitchFamily="34" charset="-120"/>
              </a:rPr>
              <a:t>Wealthy families have already left the credential machine. The next million parents are watching.</a:t>
            </a:r>
            <a:endParaRPr lang="en-US" sz="1200" dirty="0"/>
          </a:p>
          <a:p>
            <a:pPr marL="342900" indent="-342900">
              <a:spcAft>
                <a:spcPts val="400"/>
              </a:spcAft>
              <a:buSzPct val="100000"/>
              <a:buChar char="●"/>
            </a:pPr>
            <a:r>
              <a:rPr lang="en-US" sz="1200" dirty="0">
                <a:solidFill>
                  <a:srgbClr val="FFFCED"/>
                </a:solidFill>
                <a:latin typeface="Inter" pitchFamily="34" charset="0"/>
                <a:ea typeface="Inter" pitchFamily="34" charset="-122"/>
                <a:cs typeface="Inter" pitchFamily="34" charset="-120"/>
              </a:rPr>
              <a:t>Voucher and ESA programs (Texas, Arizona, Florida) unlock private-pay budgets nationwide.</a:t>
            </a:r>
            <a:endParaRPr lang="en-US" sz="1200" dirty="0"/>
          </a:p>
        </p:txBody>
      </p:sp>
      <p:sp>
        <p:nvSpPr>
          <p:cNvPr id="20" name="Text 18"/>
          <p:cNvSpPr/>
          <p:nvPr/>
        </p:nvSpPr>
        <p:spPr>
          <a:xfrm>
            <a:off x="548640" y="6355080"/>
            <a:ext cx="6400800" cy="274320"/>
          </a:xfrm>
          <a:prstGeom prst="rect">
            <a:avLst/>
          </a:prstGeom>
          <a:noFill/>
          <a:ln/>
        </p:spPr>
        <p:txBody>
          <a:bodyPr wrap="square" lIns="0" tIns="0" rIns="0" bIns="0" rtlCol="0" anchor="ctr"/>
          <a:lstStyle/>
          <a:p>
            <a:pPr indent="0" marL="0">
              <a:buNone/>
            </a:pPr>
            <a:r>
              <a:rPr lang="en-US" sz="1000" spc="400" kern="0" dirty="0">
                <a:solidFill>
                  <a:srgbClr val="5C6F5C"/>
                </a:solidFill>
                <a:latin typeface="Archivo Black" pitchFamily="34" charset="0"/>
                <a:ea typeface="Archivo Black" pitchFamily="34" charset="-122"/>
                <a:cs typeface="Archivo Black" pitchFamily="34" charset="-120"/>
              </a:rPr>
              <a:t>RAISING FUTURE FOUNDERS · INVESTOR MEMO</a:t>
            </a:r>
            <a:endParaRPr lang="en-US" sz="1000" dirty="0"/>
          </a:p>
        </p:txBody>
      </p:sp>
      <p:sp>
        <p:nvSpPr>
          <p:cNvPr id="21" name="Text 19"/>
          <p:cNvSpPr/>
          <p:nvPr/>
        </p:nvSpPr>
        <p:spPr>
          <a:xfrm>
            <a:off x="10820095" y="6355080"/>
            <a:ext cx="914400" cy="274320"/>
          </a:xfrm>
          <a:prstGeom prst="rect">
            <a:avLst/>
          </a:prstGeom>
          <a:noFill/>
          <a:ln/>
        </p:spPr>
        <p:txBody>
          <a:bodyPr wrap="square" lIns="0" tIns="0" rIns="0" bIns="0" rtlCol="0" anchor="ctr"/>
          <a:lstStyle/>
          <a:p>
            <a:pPr algn="r" indent="0" marL="0">
              <a:buNone/>
            </a:pPr>
            <a:r>
              <a:rPr lang="en-US" sz="1000" spc="300" kern="0" dirty="0">
                <a:solidFill>
                  <a:srgbClr val="5C6F5C"/>
                </a:solidFill>
                <a:latin typeface="Archivo Black" pitchFamily="34" charset="0"/>
                <a:ea typeface="Archivo Black" pitchFamily="34" charset="-122"/>
                <a:cs typeface="Archivo Black" pitchFamily="34" charset="-120"/>
              </a:rPr>
              <a:t>07 / 16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CED"/>
        </a:solidFill>
      </p:bgPr>
    </p:bg>
    <p:spTree>
      <p:nvGrpSpPr>
        <p:cNvPr id="1" name=""/>
        <p:cNvGrpSpPr/>
        <p:nvPr/>
      </p:nvGrpSpPr>
      <p:grpSpPr>
        <a:xfrm>
          <a:off x="0" y="0"/>
          <a:ext cx="0" cy="0"/>
          <a:chOff x="0" y="0"/>
          <a:chExt cx="0" cy="0"/>
        </a:xfrm>
      </p:grpSpPr>
      <p:sp>
        <p:nvSpPr>
          <p:cNvPr id="2" name="Shape 0"/>
          <p:cNvSpPr/>
          <p:nvPr/>
        </p:nvSpPr>
        <p:spPr>
          <a:xfrm>
            <a:off x="548640" y="502920"/>
            <a:ext cx="164592" cy="164592"/>
          </a:xfrm>
          <a:prstGeom prst="ellipse">
            <a:avLst/>
          </a:prstGeom>
          <a:solidFill>
            <a:srgbClr val="3C7A29"/>
          </a:solidFill>
          <a:ln/>
        </p:spPr>
      </p:sp>
      <p:sp>
        <p:nvSpPr>
          <p:cNvPr id="3" name="Text 1"/>
          <p:cNvSpPr/>
          <p:nvPr/>
        </p:nvSpPr>
        <p:spPr>
          <a:xfrm>
            <a:off x="822960" y="457200"/>
            <a:ext cx="5486400" cy="292608"/>
          </a:xfrm>
          <a:prstGeom prst="rect">
            <a:avLst/>
          </a:prstGeom>
          <a:noFill/>
          <a:ln/>
        </p:spPr>
        <p:txBody>
          <a:bodyPr wrap="square" lIns="0" tIns="0" rIns="0" bIns="0" rtlCol="0" anchor="ctr"/>
          <a:lstStyle/>
          <a:p>
            <a:pPr indent="0" marL="0">
              <a:buNone/>
            </a:pPr>
            <a:r>
              <a:rPr lang="en-US" sz="1150" spc="500" kern="0" dirty="0">
                <a:solidFill>
                  <a:srgbClr val="5C6F5C"/>
                </a:solidFill>
                <a:latin typeface="Archivo Black" pitchFamily="34" charset="0"/>
                <a:ea typeface="Archivo Black" pitchFamily="34" charset="-122"/>
                <a:cs typeface="Archivo Black" pitchFamily="34" charset="-120"/>
              </a:rPr>
              <a:t>07 · LANDSCAPE</a:t>
            </a:r>
            <a:endParaRPr lang="en-US" sz="1150" dirty="0"/>
          </a:p>
        </p:txBody>
      </p:sp>
      <p:sp>
        <p:nvSpPr>
          <p:cNvPr id="4" name="Text 2"/>
          <p:cNvSpPr/>
          <p:nvPr/>
        </p:nvSpPr>
        <p:spPr>
          <a:xfrm>
            <a:off x="548640" y="1097280"/>
            <a:ext cx="11155680" cy="1097280"/>
          </a:xfrm>
          <a:prstGeom prst="rect">
            <a:avLst/>
          </a:prstGeom>
          <a:noFill/>
          <a:ln/>
        </p:spPr>
        <p:txBody>
          <a:bodyPr wrap="square" lIns="0" tIns="0" rIns="0" bIns="0" rtlCol="0" anchor="t"/>
          <a:lstStyle/>
          <a:p>
            <a:pPr indent="0" marL="0">
              <a:buNone/>
            </a:pPr>
            <a:r>
              <a:rPr lang="en-US" sz="2600" dirty="0">
                <a:solidFill>
                  <a:srgbClr val="0F3614"/>
                </a:solidFill>
                <a:latin typeface="Archivo Black" pitchFamily="34" charset="0"/>
                <a:ea typeface="Archivo Black" pitchFamily="34" charset="-122"/>
                <a:cs typeface="Archivo Black" pitchFamily="34" charset="-120"/>
              </a:rPr>
              <a:t>We sit in the gap between accelerator schools and college-prep mentors.</a:t>
            </a:r>
            <a:endParaRPr lang="en-US" sz="2600" dirty="0"/>
          </a:p>
        </p:txBody>
      </p:sp>
      <p:sp>
        <p:nvSpPr>
          <p:cNvPr id="5" name="Shape 3"/>
          <p:cNvSpPr/>
          <p:nvPr/>
        </p:nvSpPr>
        <p:spPr>
          <a:xfrm>
            <a:off x="548640" y="2468880"/>
            <a:ext cx="11155680" cy="777240"/>
          </a:xfrm>
          <a:prstGeom prst="roundRect">
            <a:avLst>
              <a:gd name="adj" fmla="val 9412"/>
            </a:avLst>
          </a:prstGeom>
          <a:solidFill>
            <a:srgbClr val="FFFCED"/>
          </a:solidFill>
          <a:ln w="19050">
            <a:solidFill>
              <a:srgbClr val="0F3614"/>
            </a:solidFill>
            <a:prstDash val="solid"/>
          </a:ln>
        </p:spPr>
      </p:sp>
      <p:sp>
        <p:nvSpPr>
          <p:cNvPr id="6" name="Text 4"/>
          <p:cNvSpPr/>
          <p:nvPr/>
        </p:nvSpPr>
        <p:spPr>
          <a:xfrm>
            <a:off x="731520" y="2514600"/>
            <a:ext cx="2743200" cy="685800"/>
          </a:xfrm>
          <a:prstGeom prst="rect">
            <a:avLst/>
          </a:prstGeom>
          <a:noFill/>
          <a:ln/>
        </p:spPr>
        <p:txBody>
          <a:bodyPr wrap="square" lIns="0" tIns="0" rIns="0" bIns="0" rtlCol="0" anchor="ctr"/>
          <a:lstStyle/>
          <a:p>
            <a:pPr indent="0" marL="0">
              <a:buNone/>
            </a:pPr>
            <a:r>
              <a:rPr lang="en-US" sz="1300" spc="100" kern="0" dirty="0">
                <a:solidFill>
                  <a:srgbClr val="0F3614"/>
                </a:solidFill>
                <a:latin typeface="Archivo Black" pitchFamily="34" charset="0"/>
                <a:ea typeface="Archivo Black" pitchFamily="34" charset="-122"/>
                <a:cs typeface="Archivo Black" pitchFamily="34" charset="-120"/>
              </a:rPr>
              <a:t>Davidson Academy</a:t>
            </a:r>
            <a:endParaRPr lang="en-US" sz="1300" dirty="0"/>
          </a:p>
        </p:txBody>
      </p:sp>
      <p:sp>
        <p:nvSpPr>
          <p:cNvPr id="7" name="Text 5"/>
          <p:cNvSpPr/>
          <p:nvPr/>
        </p:nvSpPr>
        <p:spPr>
          <a:xfrm>
            <a:off x="3657600" y="2514600"/>
            <a:ext cx="5029200" cy="685800"/>
          </a:xfrm>
          <a:prstGeom prst="rect">
            <a:avLst/>
          </a:prstGeom>
          <a:noFill/>
          <a:ln/>
        </p:spPr>
        <p:txBody>
          <a:bodyPr wrap="square" lIns="0" tIns="0" rIns="0" bIns="0" rtlCol="0" anchor="ctr"/>
          <a:lstStyle/>
          <a:p>
            <a:pPr indent="0" marL="0">
              <a:buNone/>
            </a:pPr>
            <a:r>
              <a:rPr lang="en-US" sz="1200" dirty="0">
                <a:solidFill>
                  <a:srgbClr val="1F4F1F"/>
                </a:solidFill>
                <a:latin typeface="Inter" pitchFamily="34" charset="0"/>
                <a:ea typeface="Inter" pitchFamily="34" charset="-122"/>
                <a:cs typeface="Inter" pitchFamily="34" charset="-120"/>
              </a:rPr>
              <a:t>Full-time school. 99.9th %ile. In-person + online. Free (public).</a:t>
            </a:r>
            <a:endParaRPr lang="en-US" sz="1200" dirty="0"/>
          </a:p>
        </p:txBody>
      </p:sp>
      <p:sp>
        <p:nvSpPr>
          <p:cNvPr id="8" name="Text 6"/>
          <p:cNvSpPr/>
          <p:nvPr/>
        </p:nvSpPr>
        <p:spPr>
          <a:xfrm>
            <a:off x="8778240" y="2514600"/>
            <a:ext cx="2743200" cy="685800"/>
          </a:xfrm>
          <a:prstGeom prst="rect">
            <a:avLst/>
          </a:prstGeom>
          <a:noFill/>
          <a:ln/>
        </p:spPr>
        <p:txBody>
          <a:bodyPr wrap="square" lIns="0" tIns="0" rIns="0" bIns="0" rtlCol="0" anchor="ctr"/>
          <a:lstStyle/>
          <a:p>
            <a:pPr indent="0" marL="0">
              <a:buNone/>
            </a:pPr>
            <a:r>
              <a:rPr lang="en-US" sz="1200" i="1" dirty="0">
                <a:solidFill>
                  <a:srgbClr val="0F3614"/>
                </a:solidFill>
                <a:latin typeface="Inter" pitchFamily="34" charset="0"/>
                <a:ea typeface="Inter" pitchFamily="34" charset="-122"/>
                <a:cs typeface="Inter" pitchFamily="34" charset="-120"/>
              </a:rPr>
              <a:t>Acceleration, peers, rigor</a:t>
            </a:r>
            <a:endParaRPr lang="en-US" sz="1200" dirty="0"/>
          </a:p>
        </p:txBody>
      </p:sp>
      <p:sp>
        <p:nvSpPr>
          <p:cNvPr id="9" name="Shape 7"/>
          <p:cNvSpPr/>
          <p:nvPr/>
        </p:nvSpPr>
        <p:spPr>
          <a:xfrm>
            <a:off x="548640" y="3337560"/>
            <a:ext cx="11155680" cy="777240"/>
          </a:xfrm>
          <a:prstGeom prst="roundRect">
            <a:avLst>
              <a:gd name="adj" fmla="val 9412"/>
            </a:avLst>
          </a:prstGeom>
          <a:solidFill>
            <a:srgbClr val="FFFCED"/>
          </a:solidFill>
          <a:ln w="19050">
            <a:solidFill>
              <a:srgbClr val="0F3614"/>
            </a:solidFill>
            <a:prstDash val="solid"/>
          </a:ln>
        </p:spPr>
      </p:sp>
      <p:sp>
        <p:nvSpPr>
          <p:cNvPr id="10" name="Text 8"/>
          <p:cNvSpPr/>
          <p:nvPr/>
        </p:nvSpPr>
        <p:spPr>
          <a:xfrm>
            <a:off x="731520" y="3383280"/>
            <a:ext cx="2743200" cy="685800"/>
          </a:xfrm>
          <a:prstGeom prst="rect">
            <a:avLst/>
          </a:prstGeom>
          <a:noFill/>
          <a:ln/>
        </p:spPr>
        <p:txBody>
          <a:bodyPr wrap="square" lIns="0" tIns="0" rIns="0" bIns="0" rtlCol="0" anchor="ctr"/>
          <a:lstStyle/>
          <a:p>
            <a:pPr indent="0" marL="0">
              <a:buNone/>
            </a:pPr>
            <a:r>
              <a:rPr lang="en-US" sz="1300" spc="100" kern="0" dirty="0">
                <a:solidFill>
                  <a:srgbClr val="0F3614"/>
                </a:solidFill>
                <a:latin typeface="Archivo Black" pitchFamily="34" charset="0"/>
                <a:ea typeface="Archivo Black" pitchFamily="34" charset="-122"/>
                <a:cs typeface="Archivo Black" pitchFamily="34" charset="-120"/>
              </a:rPr>
              <a:t>GT Anywhere (Alpha)</a:t>
            </a:r>
            <a:endParaRPr lang="en-US" sz="1300" dirty="0"/>
          </a:p>
        </p:txBody>
      </p:sp>
      <p:sp>
        <p:nvSpPr>
          <p:cNvPr id="11" name="Text 9"/>
          <p:cNvSpPr/>
          <p:nvPr/>
        </p:nvSpPr>
        <p:spPr>
          <a:xfrm>
            <a:off x="3657600" y="3383280"/>
            <a:ext cx="5029200" cy="685800"/>
          </a:xfrm>
          <a:prstGeom prst="rect">
            <a:avLst/>
          </a:prstGeom>
          <a:noFill/>
          <a:ln/>
        </p:spPr>
        <p:txBody>
          <a:bodyPr wrap="square" lIns="0" tIns="0" rIns="0" bIns="0" rtlCol="0" anchor="ctr"/>
          <a:lstStyle/>
          <a:p>
            <a:pPr indent="0" marL="0">
              <a:buNone/>
            </a:pPr>
            <a:r>
              <a:rPr lang="en-US" sz="1200" dirty="0">
                <a:solidFill>
                  <a:srgbClr val="1F4F1F"/>
                </a:solidFill>
                <a:latin typeface="Inter" pitchFamily="34" charset="0"/>
                <a:ea typeface="Inter" pitchFamily="34" charset="-122"/>
                <a:cs typeface="Inter" pitchFamily="34" charset="-120"/>
              </a:rPr>
              <a:t>Full-time virtual K-8. 2hr/day AI-adaptive. $10,400/yr.</a:t>
            </a:r>
            <a:endParaRPr lang="en-US" sz="1200" dirty="0"/>
          </a:p>
        </p:txBody>
      </p:sp>
      <p:sp>
        <p:nvSpPr>
          <p:cNvPr id="12" name="Text 10"/>
          <p:cNvSpPr/>
          <p:nvPr/>
        </p:nvSpPr>
        <p:spPr>
          <a:xfrm>
            <a:off x="8778240" y="3383280"/>
            <a:ext cx="2743200" cy="685800"/>
          </a:xfrm>
          <a:prstGeom prst="rect">
            <a:avLst/>
          </a:prstGeom>
          <a:noFill/>
          <a:ln/>
        </p:spPr>
        <p:txBody>
          <a:bodyPr wrap="square" lIns="0" tIns="0" rIns="0" bIns="0" rtlCol="0" anchor="ctr"/>
          <a:lstStyle/>
          <a:p>
            <a:pPr indent="0" marL="0">
              <a:buNone/>
            </a:pPr>
            <a:r>
              <a:rPr lang="en-US" sz="1200" i="1" dirty="0">
                <a:solidFill>
                  <a:srgbClr val="0F3614"/>
                </a:solidFill>
                <a:latin typeface="Inter" pitchFamily="34" charset="0"/>
                <a:ea typeface="Inter" pitchFamily="34" charset="-122"/>
                <a:cs typeface="Inter" pitchFamily="34" charset="-120"/>
              </a:rPr>
              <a:t>Speed, AI tutor, intensives</a:t>
            </a:r>
            <a:endParaRPr lang="en-US" sz="1200" dirty="0"/>
          </a:p>
        </p:txBody>
      </p:sp>
      <p:sp>
        <p:nvSpPr>
          <p:cNvPr id="13" name="Shape 11"/>
          <p:cNvSpPr/>
          <p:nvPr/>
        </p:nvSpPr>
        <p:spPr>
          <a:xfrm>
            <a:off x="548640" y="4206240"/>
            <a:ext cx="11155680" cy="777240"/>
          </a:xfrm>
          <a:prstGeom prst="roundRect">
            <a:avLst>
              <a:gd name="adj" fmla="val 9412"/>
            </a:avLst>
          </a:prstGeom>
          <a:solidFill>
            <a:srgbClr val="FFFCED"/>
          </a:solidFill>
          <a:ln w="19050">
            <a:solidFill>
              <a:srgbClr val="0F3614"/>
            </a:solidFill>
            <a:prstDash val="solid"/>
          </a:ln>
        </p:spPr>
      </p:sp>
      <p:sp>
        <p:nvSpPr>
          <p:cNvPr id="14" name="Text 12"/>
          <p:cNvSpPr/>
          <p:nvPr/>
        </p:nvSpPr>
        <p:spPr>
          <a:xfrm>
            <a:off x="731520" y="4251960"/>
            <a:ext cx="2743200" cy="685800"/>
          </a:xfrm>
          <a:prstGeom prst="rect">
            <a:avLst/>
          </a:prstGeom>
          <a:noFill/>
          <a:ln/>
        </p:spPr>
        <p:txBody>
          <a:bodyPr wrap="square" lIns="0" tIns="0" rIns="0" bIns="0" rtlCol="0" anchor="ctr"/>
          <a:lstStyle/>
          <a:p>
            <a:pPr indent="0" marL="0">
              <a:buNone/>
            </a:pPr>
            <a:r>
              <a:rPr lang="en-US" sz="1300" spc="100" kern="0" dirty="0">
                <a:solidFill>
                  <a:srgbClr val="0F3614"/>
                </a:solidFill>
                <a:latin typeface="Archivo Black" pitchFamily="34" charset="0"/>
                <a:ea typeface="Archivo Black" pitchFamily="34" charset="-122"/>
                <a:cs typeface="Archivo Black" pitchFamily="34" charset="-120"/>
              </a:rPr>
              <a:t>Curious Cardinals</a:t>
            </a:r>
            <a:endParaRPr lang="en-US" sz="1300" dirty="0"/>
          </a:p>
        </p:txBody>
      </p:sp>
      <p:sp>
        <p:nvSpPr>
          <p:cNvPr id="15" name="Text 13"/>
          <p:cNvSpPr/>
          <p:nvPr/>
        </p:nvSpPr>
        <p:spPr>
          <a:xfrm>
            <a:off x="3657600" y="4251960"/>
            <a:ext cx="5029200" cy="685800"/>
          </a:xfrm>
          <a:prstGeom prst="rect">
            <a:avLst/>
          </a:prstGeom>
          <a:noFill/>
          <a:ln/>
        </p:spPr>
        <p:txBody>
          <a:bodyPr wrap="square" lIns="0" tIns="0" rIns="0" bIns="0" rtlCol="0" anchor="ctr"/>
          <a:lstStyle/>
          <a:p>
            <a:pPr indent="0" marL="0">
              <a:buNone/>
            </a:pPr>
            <a:r>
              <a:rPr lang="en-US" sz="1200" dirty="0">
                <a:solidFill>
                  <a:srgbClr val="1F4F1F"/>
                </a:solidFill>
                <a:latin typeface="Inter" pitchFamily="34" charset="0"/>
                <a:ea typeface="Inter" pitchFamily="34" charset="-122"/>
                <a:cs typeface="Inter" pitchFamily="34" charset="-120"/>
              </a:rPr>
              <a:t>1:1 mentorship from top-uni students. Subscription. Project-based.</a:t>
            </a:r>
            <a:endParaRPr lang="en-US" sz="1200" dirty="0"/>
          </a:p>
        </p:txBody>
      </p:sp>
      <p:sp>
        <p:nvSpPr>
          <p:cNvPr id="16" name="Text 14"/>
          <p:cNvSpPr/>
          <p:nvPr/>
        </p:nvSpPr>
        <p:spPr>
          <a:xfrm>
            <a:off x="8778240" y="4251960"/>
            <a:ext cx="2743200" cy="685800"/>
          </a:xfrm>
          <a:prstGeom prst="rect">
            <a:avLst/>
          </a:prstGeom>
          <a:noFill/>
          <a:ln/>
        </p:spPr>
        <p:txBody>
          <a:bodyPr wrap="square" lIns="0" tIns="0" rIns="0" bIns="0" rtlCol="0" anchor="ctr"/>
          <a:lstStyle/>
          <a:p>
            <a:pPr indent="0" marL="0">
              <a:buNone/>
            </a:pPr>
            <a:r>
              <a:rPr lang="en-US" sz="1200" i="1" dirty="0">
                <a:solidFill>
                  <a:srgbClr val="0F3614"/>
                </a:solidFill>
                <a:latin typeface="Inter" pitchFamily="34" charset="0"/>
                <a:ea typeface="Inter" pitchFamily="34" charset="-122"/>
                <a:cs typeface="Inter" pitchFamily="34" charset="-120"/>
              </a:rPr>
              <a:t>Mentorship, passion projects</a:t>
            </a:r>
            <a:endParaRPr lang="en-US" sz="1200" dirty="0"/>
          </a:p>
        </p:txBody>
      </p:sp>
      <p:sp>
        <p:nvSpPr>
          <p:cNvPr id="17" name="Shape 15"/>
          <p:cNvSpPr/>
          <p:nvPr/>
        </p:nvSpPr>
        <p:spPr>
          <a:xfrm>
            <a:off x="548640" y="5074920"/>
            <a:ext cx="11155680" cy="777240"/>
          </a:xfrm>
          <a:prstGeom prst="roundRect">
            <a:avLst>
              <a:gd name="adj" fmla="val 9412"/>
            </a:avLst>
          </a:prstGeom>
          <a:solidFill>
            <a:srgbClr val="0F3614"/>
          </a:solidFill>
          <a:ln w="31750">
            <a:solidFill>
              <a:srgbClr val="3C7A29"/>
            </a:solidFill>
            <a:prstDash val="solid"/>
          </a:ln>
        </p:spPr>
      </p:sp>
      <p:sp>
        <p:nvSpPr>
          <p:cNvPr id="18" name="Text 16"/>
          <p:cNvSpPr/>
          <p:nvPr/>
        </p:nvSpPr>
        <p:spPr>
          <a:xfrm>
            <a:off x="731520" y="5120640"/>
            <a:ext cx="2743200" cy="685800"/>
          </a:xfrm>
          <a:prstGeom prst="rect">
            <a:avLst/>
          </a:prstGeom>
          <a:noFill/>
          <a:ln/>
        </p:spPr>
        <p:txBody>
          <a:bodyPr wrap="square" lIns="0" tIns="0" rIns="0" bIns="0" rtlCol="0" anchor="ctr"/>
          <a:lstStyle/>
          <a:p>
            <a:pPr indent="0" marL="0">
              <a:buNone/>
            </a:pPr>
            <a:r>
              <a:rPr lang="en-US" sz="1400" spc="100" kern="0" dirty="0">
                <a:solidFill>
                  <a:srgbClr val="FFFCED"/>
                </a:solidFill>
                <a:latin typeface="Archivo Black" pitchFamily="34" charset="0"/>
                <a:ea typeface="Archivo Black" pitchFamily="34" charset="-122"/>
                <a:cs typeface="Archivo Black" pitchFamily="34" charset="-120"/>
              </a:rPr>
              <a:t>Raising Future Founders</a:t>
            </a:r>
            <a:endParaRPr lang="en-US" sz="1400" dirty="0"/>
          </a:p>
        </p:txBody>
      </p:sp>
      <p:sp>
        <p:nvSpPr>
          <p:cNvPr id="19" name="Text 17"/>
          <p:cNvSpPr/>
          <p:nvPr/>
        </p:nvSpPr>
        <p:spPr>
          <a:xfrm>
            <a:off x="3657600" y="5120640"/>
            <a:ext cx="5029200" cy="685800"/>
          </a:xfrm>
          <a:prstGeom prst="rect">
            <a:avLst/>
          </a:prstGeom>
          <a:noFill/>
          <a:ln/>
        </p:spPr>
        <p:txBody>
          <a:bodyPr wrap="square" lIns="0" tIns="0" rIns="0" bIns="0" rtlCol="0" anchor="ctr"/>
          <a:lstStyle/>
          <a:p>
            <a:pPr indent="0" marL="0">
              <a:buNone/>
            </a:pPr>
            <a:r>
              <a:rPr lang="en-US" sz="1200" dirty="0">
                <a:solidFill>
                  <a:srgbClr val="FFFCED"/>
                </a:solidFill>
                <a:latin typeface="Inter" pitchFamily="34" charset="0"/>
                <a:ea typeface="Inter" pitchFamily="34" charset="-122"/>
                <a:cs typeface="Inter" pitchFamily="34" charset="-120"/>
              </a:rPr>
              <a:t>Parallel program. Runs alongside school. Mind, Self, Community.</a:t>
            </a:r>
            <a:endParaRPr lang="en-US" sz="1200" dirty="0"/>
          </a:p>
        </p:txBody>
      </p:sp>
      <p:sp>
        <p:nvSpPr>
          <p:cNvPr id="20" name="Text 18"/>
          <p:cNvSpPr/>
          <p:nvPr/>
        </p:nvSpPr>
        <p:spPr>
          <a:xfrm>
            <a:off x="8778240" y="5120640"/>
            <a:ext cx="2743200" cy="685800"/>
          </a:xfrm>
          <a:prstGeom prst="rect">
            <a:avLst/>
          </a:prstGeom>
          <a:noFill/>
          <a:ln/>
        </p:spPr>
        <p:txBody>
          <a:bodyPr wrap="square" lIns="0" tIns="0" rIns="0" bIns="0" rtlCol="0" anchor="ctr"/>
          <a:lstStyle/>
          <a:p>
            <a:pPr indent="0" marL="0">
              <a:buNone/>
            </a:pPr>
            <a:r>
              <a:rPr lang="en-US" sz="1200" dirty="0">
                <a:solidFill>
                  <a:srgbClr val="3C7A29"/>
                </a:solidFill>
                <a:latin typeface="Inter" pitchFamily="34" charset="0"/>
                <a:ea typeface="Inter" pitchFamily="34" charset="-122"/>
                <a:cs typeface="Inter" pitchFamily="34" charset="-120"/>
              </a:rPr>
              <a:t>Whole-child outcome system</a:t>
            </a:r>
            <a:endParaRPr lang="en-US" sz="1200" dirty="0"/>
          </a:p>
        </p:txBody>
      </p:sp>
      <p:sp>
        <p:nvSpPr>
          <p:cNvPr id="21" name="Text 19"/>
          <p:cNvSpPr/>
          <p:nvPr/>
        </p:nvSpPr>
        <p:spPr>
          <a:xfrm>
            <a:off x="548640" y="6126480"/>
            <a:ext cx="11155680" cy="365760"/>
          </a:xfrm>
          <a:prstGeom prst="rect">
            <a:avLst/>
          </a:prstGeom>
          <a:noFill/>
          <a:ln/>
        </p:spPr>
        <p:txBody>
          <a:bodyPr wrap="square" lIns="0" tIns="0" rIns="0" bIns="0" rtlCol="0" anchor="ctr"/>
          <a:lstStyle/>
          <a:p>
            <a:pPr indent="0" marL="0">
              <a:buNone/>
            </a:pPr>
            <a:r>
              <a:rPr lang="en-US" sz="1400" i="1" spc="100" kern="0" dirty="0">
                <a:solidFill>
                  <a:srgbClr val="3C7A29"/>
                </a:solidFill>
                <a:latin typeface="Archivo Black" pitchFamily="34" charset="0"/>
                <a:ea typeface="Archivo Black" pitchFamily="34" charset="-122"/>
                <a:cs typeface="Archivo Black" pitchFamily="34" charset="-120"/>
              </a:rPr>
              <a:t>Our wedge: we do not compete with school. We complete it.</a:t>
            </a:r>
            <a:endParaRPr lang="en-US" sz="1400" dirty="0"/>
          </a:p>
        </p:txBody>
      </p:sp>
      <p:sp>
        <p:nvSpPr>
          <p:cNvPr id="22" name="Text 20"/>
          <p:cNvSpPr/>
          <p:nvPr/>
        </p:nvSpPr>
        <p:spPr>
          <a:xfrm>
            <a:off x="548640" y="6355080"/>
            <a:ext cx="6400800" cy="274320"/>
          </a:xfrm>
          <a:prstGeom prst="rect">
            <a:avLst/>
          </a:prstGeom>
          <a:noFill/>
          <a:ln/>
        </p:spPr>
        <p:txBody>
          <a:bodyPr wrap="square" lIns="0" tIns="0" rIns="0" bIns="0" rtlCol="0" anchor="ctr"/>
          <a:lstStyle/>
          <a:p>
            <a:pPr indent="0" marL="0">
              <a:buNone/>
            </a:pPr>
            <a:r>
              <a:rPr lang="en-US" sz="1000" spc="400" kern="0" dirty="0">
                <a:solidFill>
                  <a:srgbClr val="5C6F5C"/>
                </a:solidFill>
                <a:latin typeface="Archivo Black" pitchFamily="34" charset="0"/>
                <a:ea typeface="Archivo Black" pitchFamily="34" charset="-122"/>
                <a:cs typeface="Archivo Black" pitchFamily="34" charset="-120"/>
              </a:rPr>
              <a:t>RAISING FUTURE FOUNDERS · INVESTOR MEMO</a:t>
            </a:r>
            <a:endParaRPr lang="en-US" sz="1000" dirty="0"/>
          </a:p>
        </p:txBody>
      </p:sp>
      <p:sp>
        <p:nvSpPr>
          <p:cNvPr id="23" name="Text 21"/>
          <p:cNvSpPr/>
          <p:nvPr/>
        </p:nvSpPr>
        <p:spPr>
          <a:xfrm>
            <a:off x="10820095" y="6355080"/>
            <a:ext cx="914400" cy="274320"/>
          </a:xfrm>
          <a:prstGeom prst="rect">
            <a:avLst/>
          </a:prstGeom>
          <a:noFill/>
          <a:ln/>
        </p:spPr>
        <p:txBody>
          <a:bodyPr wrap="square" lIns="0" tIns="0" rIns="0" bIns="0" rtlCol="0" anchor="ctr"/>
          <a:lstStyle/>
          <a:p>
            <a:pPr algn="r" indent="0" marL="0">
              <a:buNone/>
            </a:pPr>
            <a:r>
              <a:rPr lang="en-US" sz="1000" spc="300" kern="0" dirty="0">
                <a:solidFill>
                  <a:srgbClr val="5C6F5C"/>
                </a:solidFill>
                <a:latin typeface="Archivo Black" pitchFamily="34" charset="0"/>
                <a:ea typeface="Archivo Black" pitchFamily="34" charset="-122"/>
                <a:cs typeface="Archivo Black" pitchFamily="34" charset="-120"/>
              </a:rPr>
              <a:t>08 / 16</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CED"/>
        </a:solidFill>
      </p:bgPr>
    </p:bg>
    <p:spTree>
      <p:nvGrpSpPr>
        <p:cNvPr id="1" name=""/>
        <p:cNvGrpSpPr/>
        <p:nvPr/>
      </p:nvGrpSpPr>
      <p:grpSpPr>
        <a:xfrm>
          <a:off x="0" y="0"/>
          <a:ext cx="0" cy="0"/>
          <a:chOff x="0" y="0"/>
          <a:chExt cx="0" cy="0"/>
        </a:xfrm>
      </p:grpSpPr>
      <p:sp>
        <p:nvSpPr>
          <p:cNvPr id="2" name="Shape 0"/>
          <p:cNvSpPr/>
          <p:nvPr/>
        </p:nvSpPr>
        <p:spPr>
          <a:xfrm>
            <a:off x="548640" y="502920"/>
            <a:ext cx="164592" cy="164592"/>
          </a:xfrm>
          <a:prstGeom prst="ellipse">
            <a:avLst/>
          </a:prstGeom>
          <a:solidFill>
            <a:srgbClr val="3C7A29"/>
          </a:solidFill>
          <a:ln/>
        </p:spPr>
      </p:sp>
      <p:sp>
        <p:nvSpPr>
          <p:cNvPr id="3" name="Text 1"/>
          <p:cNvSpPr/>
          <p:nvPr/>
        </p:nvSpPr>
        <p:spPr>
          <a:xfrm>
            <a:off x="822960" y="457200"/>
            <a:ext cx="5486400" cy="292608"/>
          </a:xfrm>
          <a:prstGeom prst="rect">
            <a:avLst/>
          </a:prstGeom>
          <a:noFill/>
          <a:ln/>
        </p:spPr>
        <p:txBody>
          <a:bodyPr wrap="square" lIns="0" tIns="0" rIns="0" bIns="0" rtlCol="0" anchor="ctr"/>
          <a:lstStyle/>
          <a:p>
            <a:pPr indent="0" marL="0">
              <a:buNone/>
            </a:pPr>
            <a:r>
              <a:rPr lang="en-US" sz="1150" spc="500" kern="0" dirty="0">
                <a:solidFill>
                  <a:srgbClr val="5C6F5C"/>
                </a:solidFill>
                <a:latin typeface="Archivo Black" pitchFamily="34" charset="0"/>
                <a:ea typeface="Archivo Black" pitchFamily="34" charset="-122"/>
                <a:cs typeface="Archivo Black" pitchFamily="34" charset="-120"/>
              </a:rPr>
              <a:t>08 · BUSINESS MODEL</a:t>
            </a:r>
            <a:endParaRPr lang="en-US" sz="1150" dirty="0"/>
          </a:p>
        </p:txBody>
      </p:sp>
      <p:sp>
        <p:nvSpPr>
          <p:cNvPr id="4" name="Text 2"/>
          <p:cNvSpPr/>
          <p:nvPr/>
        </p:nvSpPr>
        <p:spPr>
          <a:xfrm>
            <a:off x="548640" y="1097280"/>
            <a:ext cx="10972800" cy="1097280"/>
          </a:xfrm>
          <a:prstGeom prst="rect">
            <a:avLst/>
          </a:prstGeom>
          <a:noFill/>
          <a:ln/>
        </p:spPr>
        <p:txBody>
          <a:bodyPr wrap="square" lIns="0" tIns="0" rIns="0" bIns="0" rtlCol="0" anchor="ctr"/>
          <a:lstStyle/>
          <a:p>
            <a:pPr indent="0" marL="0">
              <a:buNone/>
            </a:pPr>
            <a:r>
              <a:rPr lang="en-US" sz="3200" dirty="0">
                <a:solidFill>
                  <a:srgbClr val="0F3614"/>
                </a:solidFill>
                <a:latin typeface="Archivo Black" pitchFamily="34" charset="0"/>
                <a:ea typeface="Archivo Black" pitchFamily="34" charset="-122"/>
                <a:cs typeface="Archivo Black" pitchFamily="34" charset="-120"/>
              </a:rPr>
              <a:t>Five layers. Each one a step up.</a:t>
            </a:r>
            <a:endParaRPr lang="en-US" sz="3200" dirty="0"/>
          </a:p>
        </p:txBody>
      </p:sp>
      <p:sp>
        <p:nvSpPr>
          <p:cNvPr id="5" name="Text 3"/>
          <p:cNvSpPr/>
          <p:nvPr/>
        </p:nvSpPr>
        <p:spPr>
          <a:xfrm>
            <a:off x="548640" y="2103120"/>
            <a:ext cx="10972800" cy="914400"/>
          </a:xfrm>
          <a:prstGeom prst="rect">
            <a:avLst/>
          </a:prstGeom>
          <a:noFill/>
          <a:ln/>
        </p:spPr>
        <p:txBody>
          <a:bodyPr wrap="square" lIns="0" tIns="0" rIns="0" bIns="0" rtlCol="0" anchor="ctr"/>
          <a:lstStyle/>
          <a:p>
            <a:pPr indent="0" marL="0">
              <a:buNone/>
            </a:pPr>
            <a:r>
              <a:rPr lang="en-US" sz="1400" dirty="0">
                <a:solidFill>
                  <a:srgbClr val="1F4F1F"/>
                </a:solidFill>
                <a:latin typeface="Inter" pitchFamily="34" charset="0"/>
                <a:ea typeface="Inter" pitchFamily="34" charset="-122"/>
                <a:cs typeface="Inter" pitchFamily="34" charset="-120"/>
              </a:rPr>
              <a:t>Each layer is a higher-ticket, more defensible product than the one beneath it. We operate L1 and L2 today. The fundraise unlocks L3, L4, and L5.</a:t>
            </a:r>
            <a:endParaRPr lang="en-US" sz="1400" dirty="0"/>
          </a:p>
        </p:txBody>
      </p:sp>
      <p:sp>
        <p:nvSpPr>
          <p:cNvPr id="6" name="Shape 4"/>
          <p:cNvSpPr/>
          <p:nvPr/>
        </p:nvSpPr>
        <p:spPr>
          <a:xfrm>
            <a:off x="548640" y="3200400"/>
            <a:ext cx="11155680" cy="502920"/>
          </a:xfrm>
          <a:prstGeom prst="roundRect">
            <a:avLst>
              <a:gd name="adj" fmla="val 10909"/>
            </a:avLst>
          </a:prstGeom>
          <a:solidFill>
            <a:srgbClr val="FFFCED"/>
          </a:solidFill>
          <a:ln w="19050">
            <a:solidFill>
              <a:srgbClr val="0F3614"/>
            </a:solidFill>
            <a:prstDash val="solid"/>
          </a:ln>
        </p:spPr>
      </p:sp>
      <p:sp>
        <p:nvSpPr>
          <p:cNvPr id="7" name="Text 5"/>
          <p:cNvSpPr/>
          <p:nvPr/>
        </p:nvSpPr>
        <p:spPr>
          <a:xfrm>
            <a:off x="731520" y="3246120"/>
            <a:ext cx="822960" cy="411480"/>
          </a:xfrm>
          <a:prstGeom prst="rect">
            <a:avLst/>
          </a:prstGeom>
          <a:noFill/>
          <a:ln/>
        </p:spPr>
        <p:txBody>
          <a:bodyPr wrap="square" lIns="0" tIns="0" rIns="0" bIns="0" rtlCol="0" anchor="ctr"/>
          <a:lstStyle/>
          <a:p>
            <a:pPr indent="0" marL="0">
              <a:buNone/>
            </a:pPr>
            <a:r>
              <a:rPr lang="en-US" sz="1800" spc="100" kern="0" dirty="0">
                <a:solidFill>
                  <a:srgbClr val="3C7A29"/>
                </a:solidFill>
                <a:latin typeface="Archivo Black" pitchFamily="34" charset="0"/>
                <a:ea typeface="Archivo Black" pitchFamily="34" charset="-122"/>
                <a:cs typeface="Archivo Black" pitchFamily="34" charset="-120"/>
              </a:rPr>
              <a:t>L1</a:t>
            </a:r>
            <a:endParaRPr lang="en-US" sz="1800" dirty="0"/>
          </a:p>
        </p:txBody>
      </p:sp>
      <p:sp>
        <p:nvSpPr>
          <p:cNvPr id="8" name="Text 6"/>
          <p:cNvSpPr/>
          <p:nvPr/>
        </p:nvSpPr>
        <p:spPr>
          <a:xfrm>
            <a:off x="1645920" y="3246120"/>
            <a:ext cx="3474720" cy="411480"/>
          </a:xfrm>
          <a:prstGeom prst="rect">
            <a:avLst/>
          </a:prstGeom>
          <a:noFill/>
          <a:ln/>
        </p:spPr>
        <p:txBody>
          <a:bodyPr wrap="square" lIns="0" tIns="0" rIns="0" bIns="0" rtlCol="0" anchor="ctr"/>
          <a:lstStyle/>
          <a:p>
            <a:pPr indent="0" marL="0">
              <a:buNone/>
            </a:pPr>
            <a:r>
              <a:rPr lang="en-US" sz="1300" spc="200" kern="0" dirty="0">
                <a:solidFill>
                  <a:srgbClr val="0F3614"/>
                </a:solidFill>
                <a:latin typeface="Archivo Black" pitchFamily="34" charset="0"/>
                <a:ea typeface="Archivo Black" pitchFamily="34" charset="-122"/>
                <a:cs typeface="Archivo Black" pitchFamily="34" charset="-120"/>
              </a:rPr>
              <a:t>SUMMER COHORT</a:t>
            </a:r>
            <a:endParaRPr lang="en-US" sz="1300" dirty="0"/>
          </a:p>
        </p:txBody>
      </p:sp>
      <p:sp>
        <p:nvSpPr>
          <p:cNvPr id="9" name="Text 7"/>
          <p:cNvSpPr/>
          <p:nvPr/>
        </p:nvSpPr>
        <p:spPr>
          <a:xfrm>
            <a:off x="5303520" y="3246120"/>
            <a:ext cx="6309360" cy="411480"/>
          </a:xfrm>
          <a:prstGeom prst="rect">
            <a:avLst/>
          </a:prstGeom>
          <a:noFill/>
          <a:ln/>
        </p:spPr>
        <p:txBody>
          <a:bodyPr wrap="square" lIns="0" tIns="0" rIns="0" bIns="0" rtlCol="0" anchor="ctr"/>
          <a:lstStyle/>
          <a:p>
            <a:pPr indent="0" marL="0">
              <a:buNone/>
            </a:pPr>
            <a:r>
              <a:rPr lang="en-US" sz="1250" dirty="0">
                <a:solidFill>
                  <a:srgbClr val="1F4F1F"/>
                </a:solidFill>
                <a:latin typeface="Inter" pitchFamily="34" charset="0"/>
                <a:ea typeface="Inter" pitchFamily="34" charset="-122"/>
                <a:cs typeface="Inter" pitchFamily="34" charset="-120"/>
              </a:rPr>
              <a:t>$950 per student. 5 weeks. Foundation entry tier.</a:t>
            </a:r>
            <a:endParaRPr lang="en-US" sz="1250" dirty="0"/>
          </a:p>
        </p:txBody>
      </p:sp>
      <p:sp>
        <p:nvSpPr>
          <p:cNvPr id="10" name="Shape 8"/>
          <p:cNvSpPr/>
          <p:nvPr/>
        </p:nvSpPr>
        <p:spPr>
          <a:xfrm>
            <a:off x="548640" y="3767328"/>
            <a:ext cx="11155680" cy="502920"/>
          </a:xfrm>
          <a:prstGeom prst="roundRect">
            <a:avLst>
              <a:gd name="adj" fmla="val 10909"/>
            </a:avLst>
          </a:prstGeom>
          <a:solidFill>
            <a:srgbClr val="FFFCED"/>
          </a:solidFill>
          <a:ln w="19050">
            <a:solidFill>
              <a:srgbClr val="0F3614"/>
            </a:solidFill>
            <a:prstDash val="solid"/>
          </a:ln>
        </p:spPr>
      </p:sp>
      <p:sp>
        <p:nvSpPr>
          <p:cNvPr id="11" name="Text 9"/>
          <p:cNvSpPr/>
          <p:nvPr/>
        </p:nvSpPr>
        <p:spPr>
          <a:xfrm>
            <a:off x="731520" y="3813048"/>
            <a:ext cx="822960" cy="411480"/>
          </a:xfrm>
          <a:prstGeom prst="rect">
            <a:avLst/>
          </a:prstGeom>
          <a:noFill/>
          <a:ln/>
        </p:spPr>
        <p:txBody>
          <a:bodyPr wrap="square" lIns="0" tIns="0" rIns="0" bIns="0" rtlCol="0" anchor="ctr"/>
          <a:lstStyle/>
          <a:p>
            <a:pPr indent="0" marL="0">
              <a:buNone/>
            </a:pPr>
            <a:r>
              <a:rPr lang="en-US" sz="1800" spc="100" kern="0" dirty="0">
                <a:solidFill>
                  <a:srgbClr val="3C7A29"/>
                </a:solidFill>
                <a:latin typeface="Archivo Black" pitchFamily="34" charset="0"/>
                <a:ea typeface="Archivo Black" pitchFamily="34" charset="-122"/>
                <a:cs typeface="Archivo Black" pitchFamily="34" charset="-120"/>
              </a:rPr>
              <a:t>L2</a:t>
            </a:r>
            <a:endParaRPr lang="en-US" sz="1800" dirty="0"/>
          </a:p>
        </p:txBody>
      </p:sp>
      <p:sp>
        <p:nvSpPr>
          <p:cNvPr id="12" name="Text 10"/>
          <p:cNvSpPr/>
          <p:nvPr/>
        </p:nvSpPr>
        <p:spPr>
          <a:xfrm>
            <a:off x="1645920" y="3813048"/>
            <a:ext cx="3474720" cy="411480"/>
          </a:xfrm>
          <a:prstGeom prst="rect">
            <a:avLst/>
          </a:prstGeom>
          <a:noFill/>
          <a:ln/>
        </p:spPr>
        <p:txBody>
          <a:bodyPr wrap="square" lIns="0" tIns="0" rIns="0" bIns="0" rtlCol="0" anchor="ctr"/>
          <a:lstStyle/>
          <a:p>
            <a:pPr indent="0" marL="0">
              <a:buNone/>
            </a:pPr>
            <a:r>
              <a:rPr lang="en-US" sz="1300" spc="200" kern="0" dirty="0">
                <a:solidFill>
                  <a:srgbClr val="0F3614"/>
                </a:solidFill>
                <a:latin typeface="Archivo Black" pitchFamily="34" charset="0"/>
                <a:ea typeface="Archivo Black" pitchFamily="34" charset="-122"/>
                <a:cs typeface="Archivo Black" pitchFamily="34" charset="-120"/>
              </a:rPr>
              <a:t>2-YEAR PROGRAM</a:t>
            </a:r>
            <a:endParaRPr lang="en-US" sz="1300" dirty="0"/>
          </a:p>
        </p:txBody>
      </p:sp>
      <p:sp>
        <p:nvSpPr>
          <p:cNvPr id="13" name="Text 11"/>
          <p:cNvSpPr/>
          <p:nvPr/>
        </p:nvSpPr>
        <p:spPr>
          <a:xfrm>
            <a:off x="5303520" y="3813048"/>
            <a:ext cx="6309360" cy="411480"/>
          </a:xfrm>
          <a:prstGeom prst="rect">
            <a:avLst/>
          </a:prstGeom>
          <a:noFill/>
          <a:ln/>
        </p:spPr>
        <p:txBody>
          <a:bodyPr wrap="square" lIns="0" tIns="0" rIns="0" bIns="0" rtlCol="0" anchor="ctr"/>
          <a:lstStyle/>
          <a:p>
            <a:pPr indent="0" marL="0">
              <a:buNone/>
            </a:pPr>
            <a:r>
              <a:rPr lang="en-US" sz="1250" dirty="0">
                <a:solidFill>
                  <a:srgbClr val="1F4F1F"/>
                </a:solidFill>
                <a:latin typeface="Inter" pitchFamily="34" charset="0"/>
                <a:ea typeface="Inter" pitchFamily="34" charset="-122"/>
                <a:cs typeface="Inter" pitchFamily="34" charset="-120"/>
              </a:rPr>
              <a:t>$450/mo per student. Recurring. ~$5K LTV in year 1.</a:t>
            </a:r>
            <a:endParaRPr lang="en-US" sz="1250" dirty="0"/>
          </a:p>
        </p:txBody>
      </p:sp>
      <p:sp>
        <p:nvSpPr>
          <p:cNvPr id="14" name="Shape 12"/>
          <p:cNvSpPr/>
          <p:nvPr/>
        </p:nvSpPr>
        <p:spPr>
          <a:xfrm>
            <a:off x="548640" y="4334256"/>
            <a:ext cx="11155680" cy="502920"/>
          </a:xfrm>
          <a:prstGeom prst="roundRect">
            <a:avLst>
              <a:gd name="adj" fmla="val 10909"/>
            </a:avLst>
          </a:prstGeom>
          <a:solidFill>
            <a:srgbClr val="FFFCED"/>
          </a:solidFill>
          <a:ln w="19050">
            <a:solidFill>
              <a:srgbClr val="0F3614"/>
            </a:solidFill>
            <a:prstDash val="solid"/>
          </a:ln>
        </p:spPr>
      </p:sp>
      <p:sp>
        <p:nvSpPr>
          <p:cNvPr id="15" name="Text 13"/>
          <p:cNvSpPr/>
          <p:nvPr/>
        </p:nvSpPr>
        <p:spPr>
          <a:xfrm>
            <a:off x="731520" y="4379976"/>
            <a:ext cx="822960" cy="411480"/>
          </a:xfrm>
          <a:prstGeom prst="rect">
            <a:avLst/>
          </a:prstGeom>
          <a:noFill/>
          <a:ln/>
        </p:spPr>
        <p:txBody>
          <a:bodyPr wrap="square" lIns="0" tIns="0" rIns="0" bIns="0" rtlCol="0" anchor="ctr"/>
          <a:lstStyle/>
          <a:p>
            <a:pPr indent="0" marL="0">
              <a:buNone/>
            </a:pPr>
            <a:r>
              <a:rPr lang="en-US" sz="1800" spc="100" kern="0" dirty="0">
                <a:solidFill>
                  <a:srgbClr val="3C7A29"/>
                </a:solidFill>
                <a:latin typeface="Archivo Black" pitchFamily="34" charset="0"/>
                <a:ea typeface="Archivo Black" pitchFamily="34" charset="-122"/>
                <a:cs typeface="Archivo Black" pitchFamily="34" charset="-120"/>
              </a:rPr>
              <a:t>L3</a:t>
            </a:r>
            <a:endParaRPr lang="en-US" sz="1800" dirty="0"/>
          </a:p>
        </p:txBody>
      </p:sp>
      <p:sp>
        <p:nvSpPr>
          <p:cNvPr id="16" name="Text 14"/>
          <p:cNvSpPr/>
          <p:nvPr/>
        </p:nvSpPr>
        <p:spPr>
          <a:xfrm>
            <a:off x="1645920" y="4379976"/>
            <a:ext cx="3474720" cy="411480"/>
          </a:xfrm>
          <a:prstGeom prst="rect">
            <a:avLst/>
          </a:prstGeom>
          <a:noFill/>
          <a:ln/>
        </p:spPr>
        <p:txBody>
          <a:bodyPr wrap="square" lIns="0" tIns="0" rIns="0" bIns="0" rtlCol="0" anchor="ctr"/>
          <a:lstStyle/>
          <a:p>
            <a:pPr indent="0" marL="0">
              <a:buNone/>
            </a:pPr>
            <a:r>
              <a:rPr lang="en-US" sz="1300" spc="200" kern="0" dirty="0">
                <a:solidFill>
                  <a:srgbClr val="0F3614"/>
                </a:solidFill>
                <a:latin typeface="Archivo Black" pitchFamily="34" charset="0"/>
                <a:ea typeface="Archivo Black" pitchFamily="34" charset="-122"/>
                <a:cs typeface="Archivo Black" pitchFamily="34" charset="-120"/>
              </a:rPr>
              <a:t>PHYSICAL CLUBHOUSE</a:t>
            </a:r>
            <a:endParaRPr lang="en-US" sz="1300" dirty="0"/>
          </a:p>
        </p:txBody>
      </p:sp>
      <p:sp>
        <p:nvSpPr>
          <p:cNvPr id="17" name="Text 15"/>
          <p:cNvSpPr/>
          <p:nvPr/>
        </p:nvSpPr>
        <p:spPr>
          <a:xfrm>
            <a:off x="5303520" y="4379976"/>
            <a:ext cx="6309360" cy="411480"/>
          </a:xfrm>
          <a:prstGeom prst="rect">
            <a:avLst/>
          </a:prstGeom>
          <a:noFill/>
          <a:ln/>
        </p:spPr>
        <p:txBody>
          <a:bodyPr wrap="square" lIns="0" tIns="0" rIns="0" bIns="0" rtlCol="0" anchor="ctr"/>
          <a:lstStyle/>
          <a:p>
            <a:pPr indent="0" marL="0">
              <a:buNone/>
            </a:pPr>
            <a:r>
              <a:rPr lang="en-US" sz="1250" dirty="0">
                <a:solidFill>
                  <a:srgbClr val="1F4F1F"/>
                </a:solidFill>
                <a:latin typeface="Inter" pitchFamily="34" charset="0"/>
                <a:ea typeface="Inter" pitchFamily="34" charset="-122"/>
                <a:cs typeface="Inter" pitchFamily="34" charset="-120"/>
              </a:rPr>
              <a:t>$200/mo membership for in-person workshops + demo days.</a:t>
            </a:r>
            <a:endParaRPr lang="en-US" sz="1250" dirty="0"/>
          </a:p>
        </p:txBody>
      </p:sp>
      <p:sp>
        <p:nvSpPr>
          <p:cNvPr id="18" name="Shape 16"/>
          <p:cNvSpPr/>
          <p:nvPr/>
        </p:nvSpPr>
        <p:spPr>
          <a:xfrm>
            <a:off x="548640" y="4901184"/>
            <a:ext cx="11155680" cy="502920"/>
          </a:xfrm>
          <a:prstGeom prst="roundRect">
            <a:avLst>
              <a:gd name="adj" fmla="val 10909"/>
            </a:avLst>
          </a:prstGeom>
          <a:solidFill>
            <a:srgbClr val="FFFCED"/>
          </a:solidFill>
          <a:ln w="19050">
            <a:solidFill>
              <a:srgbClr val="0F3614"/>
            </a:solidFill>
            <a:prstDash val="solid"/>
          </a:ln>
        </p:spPr>
      </p:sp>
      <p:sp>
        <p:nvSpPr>
          <p:cNvPr id="19" name="Text 17"/>
          <p:cNvSpPr/>
          <p:nvPr/>
        </p:nvSpPr>
        <p:spPr>
          <a:xfrm>
            <a:off x="731520" y="4946904"/>
            <a:ext cx="822960" cy="411480"/>
          </a:xfrm>
          <a:prstGeom prst="rect">
            <a:avLst/>
          </a:prstGeom>
          <a:noFill/>
          <a:ln/>
        </p:spPr>
        <p:txBody>
          <a:bodyPr wrap="square" lIns="0" tIns="0" rIns="0" bIns="0" rtlCol="0" anchor="ctr"/>
          <a:lstStyle/>
          <a:p>
            <a:pPr indent="0" marL="0">
              <a:buNone/>
            </a:pPr>
            <a:r>
              <a:rPr lang="en-US" sz="1800" spc="100" kern="0" dirty="0">
                <a:solidFill>
                  <a:srgbClr val="3C7A29"/>
                </a:solidFill>
                <a:latin typeface="Archivo Black" pitchFamily="34" charset="0"/>
                <a:ea typeface="Archivo Black" pitchFamily="34" charset="-122"/>
                <a:cs typeface="Archivo Black" pitchFamily="34" charset="-120"/>
              </a:rPr>
              <a:t>L4</a:t>
            </a:r>
            <a:endParaRPr lang="en-US" sz="1800" dirty="0"/>
          </a:p>
        </p:txBody>
      </p:sp>
      <p:sp>
        <p:nvSpPr>
          <p:cNvPr id="20" name="Text 18"/>
          <p:cNvSpPr/>
          <p:nvPr/>
        </p:nvSpPr>
        <p:spPr>
          <a:xfrm>
            <a:off x="1645920" y="4946904"/>
            <a:ext cx="3474720" cy="411480"/>
          </a:xfrm>
          <a:prstGeom prst="rect">
            <a:avLst/>
          </a:prstGeom>
          <a:noFill/>
          <a:ln/>
        </p:spPr>
        <p:txBody>
          <a:bodyPr wrap="square" lIns="0" tIns="0" rIns="0" bIns="0" rtlCol="0" anchor="ctr"/>
          <a:lstStyle/>
          <a:p>
            <a:pPr indent="0" marL="0">
              <a:buNone/>
            </a:pPr>
            <a:r>
              <a:rPr lang="en-US" sz="1300" spc="200" kern="0" dirty="0">
                <a:solidFill>
                  <a:srgbClr val="0F3614"/>
                </a:solidFill>
                <a:latin typeface="Archivo Black" pitchFamily="34" charset="0"/>
                <a:ea typeface="Archivo Black" pitchFamily="34" charset="-122"/>
                <a:cs typeface="Archivo Black" pitchFamily="34" charset="-120"/>
              </a:rPr>
              <a:t>CORPORATE PARTNERSHIPS</a:t>
            </a:r>
            <a:endParaRPr lang="en-US" sz="1300" dirty="0"/>
          </a:p>
        </p:txBody>
      </p:sp>
      <p:sp>
        <p:nvSpPr>
          <p:cNvPr id="21" name="Text 19"/>
          <p:cNvSpPr/>
          <p:nvPr/>
        </p:nvSpPr>
        <p:spPr>
          <a:xfrm>
            <a:off x="5303520" y="4946904"/>
            <a:ext cx="6309360" cy="411480"/>
          </a:xfrm>
          <a:prstGeom prst="rect">
            <a:avLst/>
          </a:prstGeom>
          <a:noFill/>
          <a:ln/>
        </p:spPr>
        <p:txBody>
          <a:bodyPr wrap="square" lIns="0" tIns="0" rIns="0" bIns="0" rtlCol="0" anchor="ctr"/>
          <a:lstStyle/>
          <a:p>
            <a:pPr indent="0" marL="0">
              <a:buNone/>
            </a:pPr>
            <a:r>
              <a:rPr lang="en-US" sz="1250" dirty="0">
                <a:solidFill>
                  <a:srgbClr val="1F4F1F"/>
                </a:solidFill>
                <a:latin typeface="Inter" pitchFamily="34" charset="0"/>
                <a:ea typeface="Inter" pitchFamily="34" charset="-122"/>
                <a:cs typeface="Inter" pitchFamily="34" charset="-120"/>
              </a:rPr>
              <a:t>$50K to $250K per engagement. Custom next-gen leader programs.</a:t>
            </a:r>
            <a:endParaRPr lang="en-US" sz="1250" dirty="0"/>
          </a:p>
        </p:txBody>
      </p:sp>
      <p:sp>
        <p:nvSpPr>
          <p:cNvPr id="22" name="Shape 20"/>
          <p:cNvSpPr/>
          <p:nvPr/>
        </p:nvSpPr>
        <p:spPr>
          <a:xfrm>
            <a:off x="548640" y="5468112"/>
            <a:ext cx="11155680" cy="502920"/>
          </a:xfrm>
          <a:prstGeom prst="roundRect">
            <a:avLst>
              <a:gd name="adj" fmla="val 10909"/>
            </a:avLst>
          </a:prstGeom>
          <a:solidFill>
            <a:srgbClr val="0F3614"/>
          </a:solidFill>
          <a:ln w="25400">
            <a:solidFill>
              <a:srgbClr val="3C7A29"/>
            </a:solidFill>
            <a:prstDash val="solid"/>
          </a:ln>
        </p:spPr>
      </p:sp>
      <p:sp>
        <p:nvSpPr>
          <p:cNvPr id="23" name="Text 21"/>
          <p:cNvSpPr/>
          <p:nvPr/>
        </p:nvSpPr>
        <p:spPr>
          <a:xfrm>
            <a:off x="731520" y="5513832"/>
            <a:ext cx="822960" cy="411480"/>
          </a:xfrm>
          <a:prstGeom prst="rect">
            <a:avLst/>
          </a:prstGeom>
          <a:noFill/>
          <a:ln/>
        </p:spPr>
        <p:txBody>
          <a:bodyPr wrap="square" lIns="0" tIns="0" rIns="0" bIns="0" rtlCol="0" anchor="ctr"/>
          <a:lstStyle/>
          <a:p>
            <a:pPr indent="0" marL="0">
              <a:buNone/>
            </a:pPr>
            <a:r>
              <a:rPr lang="en-US" sz="1800" spc="100" kern="0" dirty="0">
                <a:solidFill>
                  <a:srgbClr val="3C7A29"/>
                </a:solidFill>
                <a:latin typeface="Archivo Black" pitchFamily="34" charset="0"/>
                <a:ea typeface="Archivo Black" pitchFamily="34" charset="-122"/>
                <a:cs typeface="Archivo Black" pitchFamily="34" charset="-120"/>
              </a:rPr>
              <a:t>L5</a:t>
            </a:r>
            <a:endParaRPr lang="en-US" sz="1800" dirty="0"/>
          </a:p>
        </p:txBody>
      </p:sp>
      <p:sp>
        <p:nvSpPr>
          <p:cNvPr id="24" name="Text 22"/>
          <p:cNvSpPr/>
          <p:nvPr/>
        </p:nvSpPr>
        <p:spPr>
          <a:xfrm>
            <a:off x="1645920" y="5513832"/>
            <a:ext cx="3474720" cy="411480"/>
          </a:xfrm>
          <a:prstGeom prst="rect">
            <a:avLst/>
          </a:prstGeom>
          <a:noFill/>
          <a:ln/>
        </p:spPr>
        <p:txBody>
          <a:bodyPr wrap="square" lIns="0" tIns="0" rIns="0" bIns="0" rtlCol="0" anchor="ctr"/>
          <a:lstStyle/>
          <a:p>
            <a:pPr indent="0" marL="0">
              <a:buNone/>
            </a:pPr>
            <a:r>
              <a:rPr lang="en-US" sz="1300" spc="200" kern="0" dirty="0">
                <a:solidFill>
                  <a:srgbClr val="FFFCED"/>
                </a:solidFill>
                <a:latin typeface="Archivo Black" pitchFamily="34" charset="0"/>
                <a:ea typeface="Archivo Black" pitchFamily="34" charset="-122"/>
                <a:cs typeface="Archivo Black" pitchFamily="34" charset="-120"/>
              </a:rPr>
              <a:t>THE APP</a:t>
            </a:r>
            <a:endParaRPr lang="en-US" sz="1300" dirty="0"/>
          </a:p>
        </p:txBody>
      </p:sp>
      <p:sp>
        <p:nvSpPr>
          <p:cNvPr id="25" name="Text 23"/>
          <p:cNvSpPr/>
          <p:nvPr/>
        </p:nvSpPr>
        <p:spPr>
          <a:xfrm>
            <a:off x="5303520" y="5513832"/>
            <a:ext cx="6309360" cy="411480"/>
          </a:xfrm>
          <a:prstGeom prst="rect">
            <a:avLst/>
          </a:prstGeom>
          <a:noFill/>
          <a:ln/>
        </p:spPr>
        <p:txBody>
          <a:bodyPr wrap="square" lIns="0" tIns="0" rIns="0" bIns="0" rtlCol="0" anchor="ctr"/>
          <a:lstStyle/>
          <a:p>
            <a:pPr indent="0" marL="0">
              <a:buNone/>
            </a:pPr>
            <a:r>
              <a:rPr lang="en-US" sz="1250" dirty="0">
                <a:solidFill>
                  <a:srgbClr val="FFFCED"/>
                </a:solidFill>
                <a:latin typeface="Inter" pitchFamily="34" charset="0"/>
                <a:ea typeface="Inter" pitchFamily="34" charset="-122"/>
                <a:cs typeface="Inter" pitchFamily="34" charset="-120"/>
              </a:rPr>
              <a:t>National scale. Token economy. AI mirror. Mentor network.</a:t>
            </a:r>
            <a:endParaRPr lang="en-US" sz="1250" dirty="0"/>
          </a:p>
        </p:txBody>
      </p:sp>
      <p:sp>
        <p:nvSpPr>
          <p:cNvPr id="26" name="Text 24"/>
          <p:cNvSpPr/>
          <p:nvPr/>
        </p:nvSpPr>
        <p:spPr>
          <a:xfrm>
            <a:off x="548640" y="6355080"/>
            <a:ext cx="6400800" cy="274320"/>
          </a:xfrm>
          <a:prstGeom prst="rect">
            <a:avLst/>
          </a:prstGeom>
          <a:noFill/>
          <a:ln/>
        </p:spPr>
        <p:txBody>
          <a:bodyPr wrap="square" lIns="0" tIns="0" rIns="0" bIns="0" rtlCol="0" anchor="ctr"/>
          <a:lstStyle/>
          <a:p>
            <a:pPr indent="0" marL="0">
              <a:buNone/>
            </a:pPr>
            <a:r>
              <a:rPr lang="en-US" sz="1000" spc="400" kern="0" dirty="0">
                <a:solidFill>
                  <a:srgbClr val="5C6F5C"/>
                </a:solidFill>
                <a:latin typeface="Archivo Black" pitchFamily="34" charset="0"/>
                <a:ea typeface="Archivo Black" pitchFamily="34" charset="-122"/>
                <a:cs typeface="Archivo Black" pitchFamily="34" charset="-120"/>
              </a:rPr>
              <a:t>RAISING FUTURE FOUNDERS · INVESTOR MEMO</a:t>
            </a:r>
            <a:endParaRPr lang="en-US" sz="1000" dirty="0"/>
          </a:p>
        </p:txBody>
      </p:sp>
      <p:sp>
        <p:nvSpPr>
          <p:cNvPr id="27" name="Text 25"/>
          <p:cNvSpPr/>
          <p:nvPr/>
        </p:nvSpPr>
        <p:spPr>
          <a:xfrm>
            <a:off x="10820095" y="6355080"/>
            <a:ext cx="914400" cy="274320"/>
          </a:xfrm>
          <a:prstGeom prst="rect">
            <a:avLst/>
          </a:prstGeom>
          <a:noFill/>
          <a:ln/>
        </p:spPr>
        <p:txBody>
          <a:bodyPr wrap="square" lIns="0" tIns="0" rIns="0" bIns="0" rtlCol="0" anchor="ctr"/>
          <a:lstStyle/>
          <a:p>
            <a:pPr algn="r" indent="0" marL="0">
              <a:buNone/>
            </a:pPr>
            <a:r>
              <a:rPr lang="en-US" sz="1000" spc="300" kern="0" dirty="0">
                <a:solidFill>
                  <a:srgbClr val="5C6F5C"/>
                </a:solidFill>
                <a:latin typeface="Archivo Black" pitchFamily="34" charset="0"/>
                <a:ea typeface="Archivo Black" pitchFamily="34" charset="-122"/>
                <a:cs typeface="Archivo Black" pitchFamily="34" charset="-120"/>
              </a:rPr>
              <a:t>09 / 16</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3614"/>
        </a:solidFill>
      </p:bgPr>
    </p:bg>
    <p:spTree>
      <p:nvGrpSpPr>
        <p:cNvPr id="1" name=""/>
        <p:cNvGrpSpPr/>
        <p:nvPr/>
      </p:nvGrpSpPr>
      <p:grpSpPr>
        <a:xfrm>
          <a:off x="0" y="0"/>
          <a:ext cx="0" cy="0"/>
          <a:chOff x="0" y="0"/>
          <a:chExt cx="0" cy="0"/>
        </a:xfrm>
      </p:grpSpPr>
      <p:sp>
        <p:nvSpPr>
          <p:cNvPr id="2" name="Shape 0"/>
          <p:cNvSpPr/>
          <p:nvPr/>
        </p:nvSpPr>
        <p:spPr>
          <a:xfrm>
            <a:off x="548640" y="502920"/>
            <a:ext cx="164592" cy="164592"/>
          </a:xfrm>
          <a:prstGeom prst="ellipse">
            <a:avLst/>
          </a:prstGeom>
          <a:solidFill>
            <a:srgbClr val="3C7A29"/>
          </a:solidFill>
          <a:ln/>
        </p:spPr>
      </p:sp>
      <p:sp>
        <p:nvSpPr>
          <p:cNvPr id="3" name="Text 1"/>
          <p:cNvSpPr/>
          <p:nvPr/>
        </p:nvSpPr>
        <p:spPr>
          <a:xfrm>
            <a:off x="822960" y="457200"/>
            <a:ext cx="5486400" cy="292608"/>
          </a:xfrm>
          <a:prstGeom prst="rect">
            <a:avLst/>
          </a:prstGeom>
          <a:noFill/>
          <a:ln/>
        </p:spPr>
        <p:txBody>
          <a:bodyPr wrap="square" lIns="0" tIns="0" rIns="0" bIns="0" rtlCol="0" anchor="ctr"/>
          <a:lstStyle/>
          <a:p>
            <a:pPr indent="0" marL="0">
              <a:buNone/>
            </a:pPr>
            <a:r>
              <a:rPr lang="en-US" sz="1150" spc="500" kern="0" dirty="0">
                <a:solidFill>
                  <a:srgbClr val="3C7A29"/>
                </a:solidFill>
                <a:latin typeface="Archivo Black" pitchFamily="34" charset="0"/>
                <a:ea typeface="Archivo Black" pitchFamily="34" charset="-122"/>
                <a:cs typeface="Archivo Black" pitchFamily="34" charset="-120"/>
              </a:rPr>
              <a:t>09 · SCALE · PHYSICAL + GLOBAL</a:t>
            </a:r>
            <a:endParaRPr lang="en-US" sz="1150" dirty="0"/>
          </a:p>
        </p:txBody>
      </p:sp>
      <p:sp>
        <p:nvSpPr>
          <p:cNvPr id="4" name="Text 2"/>
          <p:cNvSpPr/>
          <p:nvPr/>
        </p:nvSpPr>
        <p:spPr>
          <a:xfrm>
            <a:off x="548640" y="1097280"/>
            <a:ext cx="10972800" cy="1097280"/>
          </a:xfrm>
          <a:prstGeom prst="rect">
            <a:avLst/>
          </a:prstGeom>
          <a:noFill/>
          <a:ln/>
        </p:spPr>
        <p:txBody>
          <a:bodyPr wrap="square" lIns="0" tIns="0" rIns="0" bIns="0" rtlCol="0" anchor="ctr"/>
          <a:lstStyle/>
          <a:p>
            <a:pPr indent="0" marL="0">
              <a:buNone/>
            </a:pPr>
            <a:r>
              <a:rPr lang="en-US" sz="3200" dirty="0">
                <a:solidFill>
                  <a:srgbClr val="FFFCED"/>
                </a:solidFill>
                <a:latin typeface="Archivo Black" pitchFamily="34" charset="0"/>
                <a:ea typeface="Archivo Black" pitchFamily="34" charset="-122"/>
                <a:cs typeface="Archivo Black" pitchFamily="34" charset="-120"/>
              </a:rPr>
              <a:t>From a virtual cohort to a global network.</a:t>
            </a:r>
            <a:endParaRPr lang="en-US" sz="3200" dirty="0"/>
          </a:p>
        </p:txBody>
      </p:sp>
      <p:sp>
        <p:nvSpPr>
          <p:cNvPr id="5" name="Shape 3"/>
          <p:cNvSpPr/>
          <p:nvPr/>
        </p:nvSpPr>
        <p:spPr>
          <a:xfrm>
            <a:off x="548640" y="2560320"/>
            <a:ext cx="5486400" cy="3566160"/>
          </a:xfrm>
          <a:prstGeom prst="roundRect">
            <a:avLst>
              <a:gd name="adj" fmla="val 2564"/>
            </a:avLst>
          </a:prstGeom>
          <a:solidFill>
            <a:srgbClr val="1F4F1F"/>
          </a:solidFill>
          <a:ln w="25400">
            <a:solidFill>
              <a:srgbClr val="3C7A29"/>
            </a:solidFill>
            <a:prstDash val="solid"/>
          </a:ln>
        </p:spPr>
      </p:sp>
      <p:sp>
        <p:nvSpPr>
          <p:cNvPr id="6" name="Text 4"/>
          <p:cNvSpPr/>
          <p:nvPr/>
        </p:nvSpPr>
        <p:spPr>
          <a:xfrm>
            <a:off x="822960" y="2697480"/>
            <a:ext cx="5120640" cy="365760"/>
          </a:xfrm>
          <a:prstGeom prst="rect">
            <a:avLst/>
          </a:prstGeom>
          <a:noFill/>
          <a:ln/>
        </p:spPr>
        <p:txBody>
          <a:bodyPr wrap="square" lIns="0" tIns="0" rIns="0" bIns="0" rtlCol="0" anchor="ctr"/>
          <a:lstStyle/>
          <a:p>
            <a:pPr indent="0" marL="0">
              <a:buNone/>
            </a:pPr>
            <a:r>
              <a:rPr lang="en-US" sz="1300" spc="300" kern="0" dirty="0">
                <a:solidFill>
                  <a:srgbClr val="3C7A29"/>
                </a:solidFill>
                <a:latin typeface="Archivo Black" pitchFamily="34" charset="0"/>
                <a:ea typeface="Archivo Black" pitchFamily="34" charset="-122"/>
                <a:cs typeface="Archivo Black" pitchFamily="34" charset="-120"/>
              </a:rPr>
              <a:t>THE PHYSICAL CLUBHOUSE</a:t>
            </a:r>
            <a:endParaRPr lang="en-US" sz="1300" dirty="0"/>
          </a:p>
        </p:txBody>
      </p:sp>
      <p:sp>
        <p:nvSpPr>
          <p:cNvPr id="7" name="Text 5"/>
          <p:cNvSpPr/>
          <p:nvPr/>
        </p:nvSpPr>
        <p:spPr>
          <a:xfrm>
            <a:off x="822960" y="3108960"/>
            <a:ext cx="5120640" cy="2926080"/>
          </a:xfrm>
          <a:prstGeom prst="rect">
            <a:avLst/>
          </a:prstGeom>
          <a:noFill/>
          <a:ln/>
        </p:spPr>
        <p:txBody>
          <a:bodyPr wrap="square" lIns="0" tIns="0" rIns="0" bIns="0" rtlCol="0" anchor="ctr"/>
          <a:lstStyle/>
          <a:p>
            <a:pPr marL="342900" indent="-342900">
              <a:spcAft>
                <a:spcPts val="500"/>
              </a:spcAft>
              <a:buSzPct val="100000"/>
              <a:buChar char="●"/>
            </a:pPr>
            <a:r>
              <a:rPr lang="en-US" sz="1300" dirty="0">
                <a:solidFill>
                  <a:srgbClr val="FFFCED"/>
                </a:solidFill>
                <a:latin typeface="Inter" pitchFamily="34" charset="0"/>
                <a:ea typeface="Inter" pitchFamily="34" charset="-122"/>
                <a:cs typeface="Inter" pitchFamily="34" charset="-120"/>
              </a:rPr>
              <a:t>Flagship space in Las Vegas (year 2)</a:t>
            </a:r>
            <a:endParaRPr lang="en-US" sz="1300" dirty="0"/>
          </a:p>
          <a:p>
            <a:pPr marL="342900" indent="-342900">
              <a:spcAft>
                <a:spcPts val="500"/>
              </a:spcAft>
              <a:buSzPct val="100000"/>
              <a:buChar char="●"/>
            </a:pPr>
            <a:r>
              <a:rPr lang="en-US" sz="1300" dirty="0">
                <a:solidFill>
                  <a:srgbClr val="FFFCED"/>
                </a:solidFill>
                <a:latin typeface="Inter" pitchFamily="34" charset="0"/>
                <a:ea typeface="Inter" pitchFamily="34" charset="-122"/>
                <a:cs typeface="Inter" pitchFamily="34" charset="-120"/>
              </a:rPr>
              <a:t>Weekend workshops and project labs</a:t>
            </a:r>
            <a:endParaRPr lang="en-US" sz="1300" dirty="0"/>
          </a:p>
          <a:p>
            <a:pPr marL="342900" indent="-342900">
              <a:spcAft>
                <a:spcPts val="500"/>
              </a:spcAft>
              <a:buSzPct val="100000"/>
              <a:buChar char="●"/>
            </a:pPr>
            <a:r>
              <a:rPr lang="en-US" sz="1300" dirty="0">
                <a:solidFill>
                  <a:srgbClr val="FFFCED"/>
                </a:solidFill>
                <a:latin typeface="Inter" pitchFamily="34" charset="0"/>
                <a:ea typeface="Inter" pitchFamily="34" charset="-122"/>
                <a:cs typeface="Inter" pitchFamily="34" charset="-120"/>
              </a:rPr>
              <a:t>Quarterly demo days for parents and mentors</a:t>
            </a:r>
            <a:endParaRPr lang="en-US" sz="1300" dirty="0"/>
          </a:p>
          <a:p>
            <a:pPr marL="342900" indent="-342900">
              <a:spcAft>
                <a:spcPts val="500"/>
              </a:spcAft>
              <a:buSzPct val="100000"/>
              <a:buChar char="●"/>
            </a:pPr>
            <a:r>
              <a:rPr lang="en-US" sz="1300" dirty="0">
                <a:solidFill>
                  <a:srgbClr val="FFFCED"/>
                </a:solidFill>
                <a:latin typeface="Inter" pitchFamily="34" charset="0"/>
                <a:ea typeface="Inter" pitchFamily="34" charset="-122"/>
                <a:cs typeface="Inter" pitchFamily="34" charset="-120"/>
              </a:rPr>
              <a:t>Seminars with founders, scientists, athletes, creators</a:t>
            </a:r>
            <a:endParaRPr lang="en-US" sz="1300" dirty="0"/>
          </a:p>
          <a:p>
            <a:pPr marL="342900" indent="-342900">
              <a:spcAft>
                <a:spcPts val="500"/>
              </a:spcAft>
              <a:buSzPct val="100000"/>
              <a:buChar char="●"/>
            </a:pPr>
            <a:r>
              <a:rPr lang="en-US" sz="1300" dirty="0">
                <a:solidFill>
                  <a:srgbClr val="FFFCED"/>
                </a:solidFill>
                <a:latin typeface="Inter" pitchFamily="34" charset="0"/>
                <a:ea typeface="Inter" pitchFamily="34" charset="-122"/>
                <a:cs typeface="Inter" pitchFamily="34" charset="-120"/>
              </a:rPr>
              <a:t>Summer in-person intensives</a:t>
            </a:r>
            <a:endParaRPr lang="en-US" sz="1300" dirty="0"/>
          </a:p>
          <a:p>
            <a:pPr marL="342900" indent="-342900">
              <a:spcAft>
                <a:spcPts val="500"/>
              </a:spcAft>
              <a:buSzPct val="100000"/>
              <a:buChar char="●"/>
            </a:pPr>
            <a:r>
              <a:rPr lang="en-US" sz="1300" dirty="0">
                <a:solidFill>
                  <a:srgbClr val="FFFCED"/>
                </a:solidFill>
                <a:latin typeface="Inter" pitchFamily="34" charset="0"/>
                <a:ea typeface="Inter" pitchFamily="34" charset="-122"/>
                <a:cs typeface="Inter" pitchFamily="34" charset="-120"/>
              </a:rPr>
              <a:t>Parent gatherings and family demo nights</a:t>
            </a:r>
            <a:endParaRPr lang="en-US" sz="1300" dirty="0"/>
          </a:p>
        </p:txBody>
      </p:sp>
      <p:sp>
        <p:nvSpPr>
          <p:cNvPr id="8" name="Shape 6"/>
          <p:cNvSpPr/>
          <p:nvPr/>
        </p:nvSpPr>
        <p:spPr>
          <a:xfrm>
            <a:off x="6217920" y="2560320"/>
            <a:ext cx="5486400" cy="3566160"/>
          </a:xfrm>
          <a:prstGeom prst="roundRect">
            <a:avLst>
              <a:gd name="adj" fmla="val 2564"/>
            </a:avLst>
          </a:prstGeom>
          <a:solidFill>
            <a:srgbClr val="1F4F1F"/>
          </a:solidFill>
          <a:ln w="25400">
            <a:solidFill>
              <a:srgbClr val="3C7A29"/>
            </a:solidFill>
            <a:prstDash val="solid"/>
          </a:ln>
        </p:spPr>
      </p:sp>
      <p:sp>
        <p:nvSpPr>
          <p:cNvPr id="9" name="Text 7"/>
          <p:cNvSpPr/>
          <p:nvPr/>
        </p:nvSpPr>
        <p:spPr>
          <a:xfrm>
            <a:off x="6492240" y="2697480"/>
            <a:ext cx="5120640" cy="365760"/>
          </a:xfrm>
          <a:prstGeom prst="rect">
            <a:avLst/>
          </a:prstGeom>
          <a:noFill/>
          <a:ln/>
        </p:spPr>
        <p:txBody>
          <a:bodyPr wrap="square" lIns="0" tIns="0" rIns="0" bIns="0" rtlCol="0" anchor="ctr"/>
          <a:lstStyle/>
          <a:p>
            <a:pPr indent="0" marL="0">
              <a:buNone/>
            </a:pPr>
            <a:r>
              <a:rPr lang="en-US" sz="1300" spc="300" kern="0" dirty="0">
                <a:solidFill>
                  <a:srgbClr val="3C7A29"/>
                </a:solidFill>
                <a:latin typeface="Archivo Black" pitchFamily="34" charset="0"/>
                <a:ea typeface="Archivo Black" pitchFamily="34" charset="-122"/>
                <a:cs typeface="Archivo Black" pitchFamily="34" charset="-120"/>
              </a:rPr>
              <a:t>MIDDLE EAST EXPANSION</a:t>
            </a:r>
            <a:endParaRPr lang="en-US" sz="1300" dirty="0"/>
          </a:p>
        </p:txBody>
      </p:sp>
      <p:sp>
        <p:nvSpPr>
          <p:cNvPr id="10" name="Text 8"/>
          <p:cNvSpPr/>
          <p:nvPr/>
        </p:nvSpPr>
        <p:spPr>
          <a:xfrm>
            <a:off x="6492240" y="3108960"/>
            <a:ext cx="5120640" cy="2926080"/>
          </a:xfrm>
          <a:prstGeom prst="rect">
            <a:avLst/>
          </a:prstGeom>
          <a:noFill/>
          <a:ln/>
        </p:spPr>
        <p:txBody>
          <a:bodyPr wrap="square" lIns="0" tIns="0" rIns="0" bIns="0" rtlCol="0" anchor="ctr"/>
          <a:lstStyle/>
          <a:p>
            <a:pPr marL="342900" indent="-342900">
              <a:spcAft>
                <a:spcPts val="500"/>
              </a:spcAft>
              <a:buSzPct val="100000"/>
              <a:buChar char="●"/>
            </a:pPr>
            <a:r>
              <a:rPr lang="en-US" sz="1300" dirty="0">
                <a:solidFill>
                  <a:srgbClr val="FFFCED"/>
                </a:solidFill>
                <a:latin typeface="Inter" pitchFamily="34" charset="0"/>
                <a:ea typeface="Inter" pitchFamily="34" charset="-122"/>
                <a:cs typeface="Inter" pitchFamily="34" charset="-120"/>
              </a:rPr>
              <a:t>Phase 1: Dubai virtual cohort with regional lead</a:t>
            </a:r>
            <a:endParaRPr lang="en-US" sz="1300" dirty="0"/>
          </a:p>
          <a:p>
            <a:pPr marL="342900" indent="-342900">
              <a:spcAft>
                <a:spcPts val="500"/>
              </a:spcAft>
              <a:buSzPct val="100000"/>
              <a:buChar char="●"/>
            </a:pPr>
            <a:r>
              <a:rPr lang="en-US" sz="1300" dirty="0">
                <a:solidFill>
                  <a:srgbClr val="FFFCED"/>
                </a:solidFill>
                <a:latin typeface="Inter" pitchFamily="34" charset="0"/>
                <a:ea typeface="Inter" pitchFamily="34" charset="-122"/>
                <a:cs typeface="Inter" pitchFamily="34" charset="-120"/>
              </a:rPr>
              <a:t>Phase 2: Dubai clubhouse mirrors US flagship</a:t>
            </a:r>
            <a:endParaRPr lang="en-US" sz="1300" dirty="0"/>
          </a:p>
          <a:p>
            <a:pPr marL="342900" indent="-342900">
              <a:spcAft>
                <a:spcPts val="500"/>
              </a:spcAft>
              <a:buSzPct val="100000"/>
              <a:buChar char="●"/>
            </a:pPr>
            <a:r>
              <a:rPr lang="en-US" sz="1300" dirty="0">
                <a:solidFill>
                  <a:srgbClr val="FFFCED"/>
                </a:solidFill>
                <a:latin typeface="Inter" pitchFamily="34" charset="0"/>
                <a:ea typeface="Inter" pitchFamily="34" charset="-122"/>
                <a:cs typeface="Inter" pitchFamily="34" charset="-120"/>
              </a:rPr>
              <a:t>Phase 3: Riyadh and Doha clubhouses + cohorts</a:t>
            </a:r>
            <a:endParaRPr lang="en-US" sz="1300" dirty="0"/>
          </a:p>
          <a:p>
            <a:pPr marL="342900" indent="-342900">
              <a:spcAft>
                <a:spcPts val="500"/>
              </a:spcAft>
              <a:buSzPct val="100000"/>
              <a:buChar char="●"/>
            </a:pPr>
            <a:r>
              <a:rPr lang="en-US" sz="1300" dirty="0">
                <a:solidFill>
                  <a:srgbClr val="FFFCED"/>
                </a:solidFill>
                <a:latin typeface="Inter" pitchFamily="34" charset="0"/>
                <a:ea typeface="Inter" pitchFamily="34" charset="-122"/>
                <a:cs typeface="Inter" pitchFamily="34" charset="-120"/>
              </a:rPr>
              <a:t>Region-appropriate overlays, same methodology</a:t>
            </a:r>
            <a:endParaRPr lang="en-US" sz="1300" dirty="0"/>
          </a:p>
          <a:p>
            <a:pPr marL="342900" indent="-342900">
              <a:spcAft>
                <a:spcPts val="500"/>
              </a:spcAft>
              <a:buSzPct val="100000"/>
              <a:buChar char="●"/>
            </a:pPr>
            <a:r>
              <a:rPr lang="en-US" sz="1300" dirty="0">
                <a:solidFill>
                  <a:srgbClr val="FFFCED"/>
                </a:solidFill>
                <a:latin typeface="Inter" pitchFamily="34" charset="0"/>
                <a:ea typeface="Inter" pitchFamily="34" charset="-122"/>
                <a:cs typeface="Inter" pitchFamily="34" charset="-120"/>
              </a:rPr>
              <a:t>Existing GCC founder network seeds mentor roster</a:t>
            </a:r>
            <a:endParaRPr lang="en-US" sz="1300" dirty="0"/>
          </a:p>
          <a:p>
            <a:pPr marL="342900" indent="-342900">
              <a:spcAft>
                <a:spcPts val="500"/>
              </a:spcAft>
              <a:buSzPct val="100000"/>
              <a:buChar char="●"/>
            </a:pPr>
            <a:r>
              <a:rPr lang="en-US" sz="1300" dirty="0">
                <a:solidFill>
                  <a:srgbClr val="FFFCED"/>
                </a:solidFill>
                <a:latin typeface="Inter" pitchFamily="34" charset="0"/>
                <a:ea typeface="Inter" pitchFamily="34" charset="-122"/>
                <a:cs typeface="Inter" pitchFamily="34" charset="-120"/>
              </a:rPr>
              <a:t>Sovereign innovation-fund partnerships</a:t>
            </a:r>
            <a:endParaRPr lang="en-US" sz="1300" dirty="0"/>
          </a:p>
        </p:txBody>
      </p:sp>
      <p:sp>
        <p:nvSpPr>
          <p:cNvPr id="11" name="Text 9"/>
          <p:cNvSpPr/>
          <p:nvPr/>
        </p:nvSpPr>
        <p:spPr>
          <a:xfrm>
            <a:off x="548640" y="6355080"/>
            <a:ext cx="6400800" cy="274320"/>
          </a:xfrm>
          <a:prstGeom prst="rect">
            <a:avLst/>
          </a:prstGeom>
          <a:noFill/>
          <a:ln/>
        </p:spPr>
        <p:txBody>
          <a:bodyPr wrap="square" lIns="0" tIns="0" rIns="0" bIns="0" rtlCol="0" anchor="ctr"/>
          <a:lstStyle/>
          <a:p>
            <a:pPr indent="0" marL="0">
              <a:buNone/>
            </a:pPr>
            <a:r>
              <a:rPr lang="en-US" sz="1000" spc="400" kern="0" dirty="0">
                <a:solidFill>
                  <a:srgbClr val="3C7A29"/>
                </a:solidFill>
                <a:latin typeface="Archivo Black" pitchFamily="34" charset="0"/>
                <a:ea typeface="Archivo Black" pitchFamily="34" charset="-122"/>
                <a:cs typeface="Archivo Black" pitchFamily="34" charset="-120"/>
              </a:rPr>
              <a:t>RAISING FUTURE FOUNDERS · INVESTOR MEMO</a:t>
            </a:r>
            <a:endParaRPr lang="en-US" sz="1000" dirty="0"/>
          </a:p>
        </p:txBody>
      </p:sp>
      <p:sp>
        <p:nvSpPr>
          <p:cNvPr id="12" name="Text 10"/>
          <p:cNvSpPr/>
          <p:nvPr/>
        </p:nvSpPr>
        <p:spPr>
          <a:xfrm>
            <a:off x="10820095" y="6355080"/>
            <a:ext cx="914400" cy="274320"/>
          </a:xfrm>
          <a:prstGeom prst="rect">
            <a:avLst/>
          </a:prstGeom>
          <a:noFill/>
          <a:ln/>
        </p:spPr>
        <p:txBody>
          <a:bodyPr wrap="square" lIns="0" tIns="0" rIns="0" bIns="0" rtlCol="0" anchor="ctr"/>
          <a:lstStyle/>
          <a:p>
            <a:pPr algn="r" indent="0" marL="0">
              <a:buNone/>
            </a:pPr>
            <a:r>
              <a:rPr lang="en-US" sz="1000" spc="300" kern="0" dirty="0">
                <a:solidFill>
                  <a:srgbClr val="3C7A29"/>
                </a:solidFill>
                <a:latin typeface="Archivo Black" pitchFamily="34" charset="0"/>
                <a:ea typeface="Archivo Black" pitchFamily="34" charset="-122"/>
                <a:cs typeface="Archivo Black" pitchFamily="34" charset="-120"/>
              </a:rPr>
              <a:t>10 / 16</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CED"/>
        </a:solidFill>
      </p:bgPr>
    </p:bg>
    <p:spTree>
      <p:nvGrpSpPr>
        <p:cNvPr id="1" name=""/>
        <p:cNvGrpSpPr/>
        <p:nvPr/>
      </p:nvGrpSpPr>
      <p:grpSpPr>
        <a:xfrm>
          <a:off x="0" y="0"/>
          <a:ext cx="0" cy="0"/>
          <a:chOff x="0" y="0"/>
          <a:chExt cx="0" cy="0"/>
        </a:xfrm>
      </p:grpSpPr>
      <p:sp>
        <p:nvSpPr>
          <p:cNvPr id="2" name="Shape 0"/>
          <p:cNvSpPr/>
          <p:nvPr/>
        </p:nvSpPr>
        <p:spPr>
          <a:xfrm>
            <a:off x="548640" y="502920"/>
            <a:ext cx="164592" cy="164592"/>
          </a:xfrm>
          <a:prstGeom prst="ellipse">
            <a:avLst/>
          </a:prstGeom>
          <a:solidFill>
            <a:srgbClr val="3C7A29"/>
          </a:solidFill>
          <a:ln/>
        </p:spPr>
      </p:sp>
      <p:sp>
        <p:nvSpPr>
          <p:cNvPr id="3" name="Text 1"/>
          <p:cNvSpPr/>
          <p:nvPr/>
        </p:nvSpPr>
        <p:spPr>
          <a:xfrm>
            <a:off x="822960" y="457200"/>
            <a:ext cx="5486400" cy="292608"/>
          </a:xfrm>
          <a:prstGeom prst="rect">
            <a:avLst/>
          </a:prstGeom>
          <a:noFill/>
          <a:ln/>
        </p:spPr>
        <p:txBody>
          <a:bodyPr wrap="square" lIns="0" tIns="0" rIns="0" bIns="0" rtlCol="0" anchor="ctr"/>
          <a:lstStyle/>
          <a:p>
            <a:pPr indent="0" marL="0">
              <a:buNone/>
            </a:pPr>
            <a:r>
              <a:rPr lang="en-US" sz="1150" spc="500" kern="0" dirty="0">
                <a:solidFill>
                  <a:srgbClr val="5C6F5C"/>
                </a:solidFill>
                <a:latin typeface="Archivo Black" pitchFamily="34" charset="0"/>
                <a:ea typeface="Archivo Black" pitchFamily="34" charset="-122"/>
                <a:cs typeface="Archivo Black" pitchFamily="34" charset="-120"/>
              </a:rPr>
              <a:t>10 · STRATEGIC PARTNERSHIPS</a:t>
            </a:r>
            <a:endParaRPr lang="en-US" sz="1150" dirty="0"/>
          </a:p>
        </p:txBody>
      </p:sp>
      <p:sp>
        <p:nvSpPr>
          <p:cNvPr id="4" name="Text 2"/>
          <p:cNvSpPr/>
          <p:nvPr/>
        </p:nvSpPr>
        <p:spPr>
          <a:xfrm>
            <a:off x="548640" y="1097280"/>
            <a:ext cx="10972800" cy="1097280"/>
          </a:xfrm>
          <a:prstGeom prst="rect">
            <a:avLst/>
          </a:prstGeom>
          <a:noFill/>
          <a:ln/>
        </p:spPr>
        <p:txBody>
          <a:bodyPr wrap="square" lIns="0" tIns="0" rIns="0" bIns="0" rtlCol="0" anchor="ctr"/>
          <a:lstStyle/>
          <a:p>
            <a:pPr indent="0" marL="0">
              <a:buNone/>
            </a:pPr>
            <a:r>
              <a:rPr lang="en-US" sz="2800" dirty="0">
                <a:solidFill>
                  <a:srgbClr val="0F3614"/>
                </a:solidFill>
                <a:latin typeface="Archivo Black" pitchFamily="34" charset="0"/>
                <a:ea typeface="Archivo Black" pitchFamily="34" charset="-122"/>
                <a:cs typeface="Archivo Black" pitchFamily="34" charset="-120"/>
              </a:rPr>
              <a:t>Why corporates pay us to groom their next-gen leaders.</a:t>
            </a:r>
            <a:endParaRPr lang="en-US" sz="2800" dirty="0"/>
          </a:p>
        </p:txBody>
      </p:sp>
      <p:sp>
        <p:nvSpPr>
          <p:cNvPr id="5" name="Text 3"/>
          <p:cNvSpPr/>
          <p:nvPr/>
        </p:nvSpPr>
        <p:spPr>
          <a:xfrm>
            <a:off x="548640" y="2194560"/>
            <a:ext cx="11155680" cy="914400"/>
          </a:xfrm>
          <a:prstGeom prst="rect">
            <a:avLst/>
          </a:prstGeom>
          <a:noFill/>
          <a:ln/>
        </p:spPr>
        <p:txBody>
          <a:bodyPr wrap="square" lIns="0" tIns="0" rIns="0" bIns="0" rtlCol="0" anchor="ctr"/>
          <a:lstStyle/>
          <a:p>
            <a:pPr indent="0" marL="0">
              <a:buNone/>
            </a:pPr>
            <a:r>
              <a:rPr lang="en-US" sz="1400" i="1" dirty="0">
                <a:solidFill>
                  <a:srgbClr val="1F4F1F"/>
                </a:solidFill>
                <a:latin typeface="Inter" pitchFamily="34" charset="0"/>
                <a:ea typeface="Inter" pitchFamily="34" charset="-122"/>
                <a:cs typeface="Inter" pitchFamily="34" charset="-120"/>
              </a:rPr>
              <a:t>The same methodology we build for gifted kids is what corporates wish they could install in their own future leaders. We are in active conversations with leading global companies and corporate venture builders.</a:t>
            </a:r>
            <a:endParaRPr lang="en-US" sz="1400" dirty="0"/>
          </a:p>
        </p:txBody>
      </p:sp>
      <p:sp>
        <p:nvSpPr>
          <p:cNvPr id="6" name="Shape 4"/>
          <p:cNvSpPr/>
          <p:nvPr/>
        </p:nvSpPr>
        <p:spPr>
          <a:xfrm>
            <a:off x="548640" y="3108960"/>
            <a:ext cx="3520440" cy="1417320"/>
          </a:xfrm>
          <a:prstGeom prst="roundRect">
            <a:avLst>
              <a:gd name="adj" fmla="val 6452"/>
            </a:avLst>
          </a:prstGeom>
          <a:solidFill>
            <a:srgbClr val="F4EDD2"/>
          </a:solidFill>
          <a:ln w="25400">
            <a:solidFill>
              <a:srgbClr val="0F3614"/>
            </a:solidFill>
            <a:prstDash val="solid"/>
          </a:ln>
        </p:spPr>
      </p:sp>
      <p:sp>
        <p:nvSpPr>
          <p:cNvPr id="7" name="Text 5"/>
          <p:cNvSpPr/>
          <p:nvPr/>
        </p:nvSpPr>
        <p:spPr>
          <a:xfrm>
            <a:off x="731520" y="3200400"/>
            <a:ext cx="3246120" cy="365760"/>
          </a:xfrm>
          <a:prstGeom prst="rect">
            <a:avLst/>
          </a:prstGeom>
          <a:noFill/>
          <a:ln/>
        </p:spPr>
        <p:txBody>
          <a:bodyPr wrap="square" lIns="0" tIns="0" rIns="0" bIns="0" rtlCol="0" anchor="ctr"/>
          <a:lstStyle/>
          <a:p>
            <a:pPr indent="0" marL="0">
              <a:buNone/>
            </a:pPr>
            <a:r>
              <a:rPr lang="en-US" sz="1100" spc="200" kern="0" dirty="0">
                <a:solidFill>
                  <a:srgbClr val="3C7A29"/>
                </a:solidFill>
                <a:latin typeface="Archivo Black" pitchFamily="34" charset="0"/>
                <a:ea typeface="Archivo Black" pitchFamily="34" charset="-122"/>
                <a:cs typeface="Archivo Black" pitchFamily="34" charset="-120"/>
              </a:rPr>
              <a:t>LEADING GLOBAL COMPANIES</a:t>
            </a:r>
            <a:endParaRPr lang="en-US" sz="1100" dirty="0"/>
          </a:p>
        </p:txBody>
      </p:sp>
      <p:sp>
        <p:nvSpPr>
          <p:cNvPr id="8" name="Text 6"/>
          <p:cNvSpPr/>
          <p:nvPr/>
        </p:nvSpPr>
        <p:spPr>
          <a:xfrm>
            <a:off x="731520" y="3611880"/>
            <a:ext cx="3246120" cy="914400"/>
          </a:xfrm>
          <a:prstGeom prst="rect">
            <a:avLst/>
          </a:prstGeom>
          <a:noFill/>
          <a:ln/>
        </p:spPr>
        <p:txBody>
          <a:bodyPr wrap="square" lIns="0" tIns="0" rIns="0" bIns="0" rtlCol="0" anchor="ctr"/>
          <a:lstStyle/>
          <a:p>
            <a:pPr indent="0" marL="0">
              <a:buNone/>
            </a:pPr>
            <a:r>
              <a:rPr lang="en-US" sz="1200" dirty="0">
                <a:solidFill>
                  <a:srgbClr val="1F4F1F"/>
                </a:solidFill>
                <a:latin typeface="Inter" pitchFamily="34" charset="0"/>
                <a:ea typeface="Inter" pitchFamily="34" charset="-122"/>
                <a:cs typeface="Inter" pitchFamily="34" charset="-120"/>
              </a:rPr>
              <a:t>Executive-track cohorts for high-potential children of senior leaders and key clients.</a:t>
            </a:r>
            <a:endParaRPr lang="en-US" sz="1200" dirty="0"/>
          </a:p>
        </p:txBody>
      </p:sp>
      <p:sp>
        <p:nvSpPr>
          <p:cNvPr id="9" name="Shape 7"/>
          <p:cNvSpPr/>
          <p:nvPr/>
        </p:nvSpPr>
        <p:spPr>
          <a:xfrm>
            <a:off x="4343400" y="3108960"/>
            <a:ext cx="3520440" cy="1417320"/>
          </a:xfrm>
          <a:prstGeom prst="roundRect">
            <a:avLst>
              <a:gd name="adj" fmla="val 6452"/>
            </a:avLst>
          </a:prstGeom>
          <a:solidFill>
            <a:srgbClr val="F4EDD2"/>
          </a:solidFill>
          <a:ln w="25400">
            <a:solidFill>
              <a:srgbClr val="0F3614"/>
            </a:solidFill>
            <a:prstDash val="solid"/>
          </a:ln>
        </p:spPr>
      </p:sp>
      <p:sp>
        <p:nvSpPr>
          <p:cNvPr id="10" name="Text 8"/>
          <p:cNvSpPr/>
          <p:nvPr/>
        </p:nvSpPr>
        <p:spPr>
          <a:xfrm>
            <a:off x="4526280" y="3200400"/>
            <a:ext cx="3246120" cy="365760"/>
          </a:xfrm>
          <a:prstGeom prst="rect">
            <a:avLst/>
          </a:prstGeom>
          <a:noFill/>
          <a:ln/>
        </p:spPr>
        <p:txBody>
          <a:bodyPr wrap="square" lIns="0" tIns="0" rIns="0" bIns="0" rtlCol="0" anchor="ctr"/>
          <a:lstStyle/>
          <a:p>
            <a:pPr indent="0" marL="0">
              <a:buNone/>
            </a:pPr>
            <a:r>
              <a:rPr lang="en-US" sz="1100" spc="200" kern="0" dirty="0">
                <a:solidFill>
                  <a:srgbClr val="3C7A29"/>
                </a:solidFill>
                <a:latin typeface="Archivo Black" pitchFamily="34" charset="0"/>
                <a:ea typeface="Archivo Black" pitchFamily="34" charset="-122"/>
                <a:cs typeface="Archivo Black" pitchFamily="34" charset="-120"/>
              </a:rPr>
              <a:t>CORPORATE VENTURE BUILDERS</a:t>
            </a:r>
            <a:endParaRPr lang="en-US" sz="1100" dirty="0"/>
          </a:p>
        </p:txBody>
      </p:sp>
      <p:sp>
        <p:nvSpPr>
          <p:cNvPr id="11" name="Text 9"/>
          <p:cNvSpPr/>
          <p:nvPr/>
        </p:nvSpPr>
        <p:spPr>
          <a:xfrm>
            <a:off x="4526280" y="3611880"/>
            <a:ext cx="3246120" cy="914400"/>
          </a:xfrm>
          <a:prstGeom prst="rect">
            <a:avLst/>
          </a:prstGeom>
          <a:noFill/>
          <a:ln/>
        </p:spPr>
        <p:txBody>
          <a:bodyPr wrap="square" lIns="0" tIns="0" rIns="0" bIns="0" rtlCol="0" anchor="ctr"/>
          <a:lstStyle/>
          <a:p>
            <a:pPr indent="0" marL="0">
              <a:buNone/>
            </a:pPr>
            <a:r>
              <a:rPr lang="en-US" sz="1200" dirty="0">
                <a:solidFill>
                  <a:srgbClr val="1F4F1F"/>
                </a:solidFill>
                <a:latin typeface="Inter" pitchFamily="34" charset="0"/>
                <a:ea typeface="Inter" pitchFamily="34" charset="-122"/>
                <a:cs typeface="Inter" pitchFamily="34" charset="-120"/>
              </a:rPr>
              <a:t>Co-built programs grooming the next generation inside venture-building firms.</a:t>
            </a:r>
            <a:endParaRPr lang="en-US" sz="1200" dirty="0"/>
          </a:p>
        </p:txBody>
      </p:sp>
      <p:sp>
        <p:nvSpPr>
          <p:cNvPr id="12" name="Shape 10"/>
          <p:cNvSpPr/>
          <p:nvPr/>
        </p:nvSpPr>
        <p:spPr>
          <a:xfrm>
            <a:off x="8138160" y="3108960"/>
            <a:ext cx="3520440" cy="1417320"/>
          </a:xfrm>
          <a:prstGeom prst="roundRect">
            <a:avLst>
              <a:gd name="adj" fmla="val 6452"/>
            </a:avLst>
          </a:prstGeom>
          <a:solidFill>
            <a:srgbClr val="F4EDD2"/>
          </a:solidFill>
          <a:ln w="25400">
            <a:solidFill>
              <a:srgbClr val="0F3614"/>
            </a:solidFill>
            <a:prstDash val="solid"/>
          </a:ln>
        </p:spPr>
      </p:sp>
      <p:sp>
        <p:nvSpPr>
          <p:cNvPr id="13" name="Text 11"/>
          <p:cNvSpPr/>
          <p:nvPr/>
        </p:nvSpPr>
        <p:spPr>
          <a:xfrm>
            <a:off x="8321040" y="3200400"/>
            <a:ext cx="3246120" cy="365760"/>
          </a:xfrm>
          <a:prstGeom prst="rect">
            <a:avLst/>
          </a:prstGeom>
          <a:noFill/>
          <a:ln/>
        </p:spPr>
        <p:txBody>
          <a:bodyPr wrap="square" lIns="0" tIns="0" rIns="0" bIns="0" rtlCol="0" anchor="ctr"/>
          <a:lstStyle/>
          <a:p>
            <a:pPr indent="0" marL="0">
              <a:buNone/>
            </a:pPr>
            <a:r>
              <a:rPr lang="en-US" sz="1100" spc="200" kern="0" dirty="0">
                <a:solidFill>
                  <a:srgbClr val="3C7A29"/>
                </a:solidFill>
                <a:latin typeface="Archivo Black" pitchFamily="34" charset="0"/>
                <a:ea typeface="Archivo Black" pitchFamily="34" charset="-122"/>
                <a:cs typeface="Archivo Black" pitchFamily="34" charset="-120"/>
              </a:rPr>
              <a:t>FAMILY OFFICES</a:t>
            </a:r>
            <a:endParaRPr lang="en-US" sz="1100" dirty="0"/>
          </a:p>
        </p:txBody>
      </p:sp>
      <p:sp>
        <p:nvSpPr>
          <p:cNvPr id="14" name="Text 12"/>
          <p:cNvSpPr/>
          <p:nvPr/>
        </p:nvSpPr>
        <p:spPr>
          <a:xfrm>
            <a:off x="8321040" y="3611880"/>
            <a:ext cx="3246120" cy="914400"/>
          </a:xfrm>
          <a:prstGeom prst="rect">
            <a:avLst/>
          </a:prstGeom>
          <a:noFill/>
          <a:ln/>
        </p:spPr>
        <p:txBody>
          <a:bodyPr wrap="square" lIns="0" tIns="0" rIns="0" bIns="0" rtlCol="0" anchor="ctr"/>
          <a:lstStyle/>
          <a:p>
            <a:pPr indent="0" marL="0">
              <a:buNone/>
            </a:pPr>
            <a:r>
              <a:rPr lang="en-US" sz="1200" dirty="0">
                <a:solidFill>
                  <a:srgbClr val="1F4F1F"/>
                </a:solidFill>
                <a:latin typeface="Inter" pitchFamily="34" charset="0"/>
                <a:ea typeface="Inter" pitchFamily="34" charset="-122"/>
                <a:cs typeface="Inter" pitchFamily="34" charset="-120"/>
              </a:rPr>
              <a:t>Bespoke single-family or club cohorts. Wealth-transfer is half operational.</a:t>
            </a:r>
            <a:endParaRPr lang="en-US" sz="1200" dirty="0"/>
          </a:p>
        </p:txBody>
      </p:sp>
      <p:sp>
        <p:nvSpPr>
          <p:cNvPr id="15" name="Shape 13"/>
          <p:cNvSpPr/>
          <p:nvPr/>
        </p:nvSpPr>
        <p:spPr>
          <a:xfrm>
            <a:off x="548640" y="4663440"/>
            <a:ext cx="3520440" cy="1417320"/>
          </a:xfrm>
          <a:prstGeom prst="roundRect">
            <a:avLst>
              <a:gd name="adj" fmla="val 6452"/>
            </a:avLst>
          </a:prstGeom>
          <a:solidFill>
            <a:srgbClr val="F4EDD2"/>
          </a:solidFill>
          <a:ln w="25400">
            <a:solidFill>
              <a:srgbClr val="0F3614"/>
            </a:solidFill>
            <a:prstDash val="solid"/>
          </a:ln>
        </p:spPr>
      </p:sp>
      <p:sp>
        <p:nvSpPr>
          <p:cNvPr id="16" name="Text 14"/>
          <p:cNvSpPr/>
          <p:nvPr/>
        </p:nvSpPr>
        <p:spPr>
          <a:xfrm>
            <a:off x="731520" y="4754880"/>
            <a:ext cx="3246120" cy="365760"/>
          </a:xfrm>
          <a:prstGeom prst="rect">
            <a:avLst/>
          </a:prstGeom>
          <a:noFill/>
          <a:ln/>
        </p:spPr>
        <p:txBody>
          <a:bodyPr wrap="square" lIns="0" tIns="0" rIns="0" bIns="0" rtlCol="0" anchor="ctr"/>
          <a:lstStyle/>
          <a:p>
            <a:pPr indent="0" marL="0">
              <a:buNone/>
            </a:pPr>
            <a:r>
              <a:rPr lang="en-US" sz="1100" spc="200" kern="0" dirty="0">
                <a:solidFill>
                  <a:srgbClr val="3C7A29"/>
                </a:solidFill>
                <a:latin typeface="Archivo Black" pitchFamily="34" charset="0"/>
                <a:ea typeface="Archivo Black" pitchFamily="34" charset="-122"/>
                <a:cs typeface="Archivo Black" pitchFamily="34" charset="-120"/>
              </a:rPr>
              <a:t>SOVEREIGN INNOVATION PROGRAMS</a:t>
            </a:r>
            <a:endParaRPr lang="en-US" sz="1100" dirty="0"/>
          </a:p>
        </p:txBody>
      </p:sp>
      <p:sp>
        <p:nvSpPr>
          <p:cNvPr id="17" name="Text 15"/>
          <p:cNvSpPr/>
          <p:nvPr/>
        </p:nvSpPr>
        <p:spPr>
          <a:xfrm>
            <a:off x="731520" y="5166360"/>
            <a:ext cx="3246120" cy="914400"/>
          </a:xfrm>
          <a:prstGeom prst="rect">
            <a:avLst/>
          </a:prstGeom>
          <a:noFill/>
          <a:ln/>
        </p:spPr>
        <p:txBody>
          <a:bodyPr wrap="square" lIns="0" tIns="0" rIns="0" bIns="0" rtlCol="0" anchor="ctr"/>
          <a:lstStyle/>
          <a:p>
            <a:pPr indent="0" marL="0">
              <a:buNone/>
            </a:pPr>
            <a:r>
              <a:rPr lang="en-US" sz="1200" dirty="0">
                <a:solidFill>
                  <a:srgbClr val="1F4F1F"/>
                </a:solidFill>
                <a:latin typeface="Inter" pitchFamily="34" charset="0"/>
                <a:ea typeface="Inter" pitchFamily="34" charset="-122"/>
                <a:cs typeface="Inter" pitchFamily="34" charset="-120"/>
              </a:rPr>
              <a:t>GCC region funds spending heavily on next-gen leadership. We become the imported standard.</a:t>
            </a:r>
            <a:endParaRPr lang="en-US" sz="1200" dirty="0"/>
          </a:p>
        </p:txBody>
      </p:sp>
      <p:sp>
        <p:nvSpPr>
          <p:cNvPr id="18" name="Shape 16"/>
          <p:cNvSpPr/>
          <p:nvPr/>
        </p:nvSpPr>
        <p:spPr>
          <a:xfrm>
            <a:off x="4343400" y="4663440"/>
            <a:ext cx="3520440" cy="1417320"/>
          </a:xfrm>
          <a:prstGeom prst="roundRect">
            <a:avLst>
              <a:gd name="adj" fmla="val 6452"/>
            </a:avLst>
          </a:prstGeom>
          <a:solidFill>
            <a:srgbClr val="F4EDD2"/>
          </a:solidFill>
          <a:ln w="25400">
            <a:solidFill>
              <a:srgbClr val="0F3614"/>
            </a:solidFill>
            <a:prstDash val="solid"/>
          </a:ln>
        </p:spPr>
      </p:sp>
      <p:sp>
        <p:nvSpPr>
          <p:cNvPr id="19" name="Text 17"/>
          <p:cNvSpPr/>
          <p:nvPr/>
        </p:nvSpPr>
        <p:spPr>
          <a:xfrm>
            <a:off x="4526280" y="4754880"/>
            <a:ext cx="3246120" cy="365760"/>
          </a:xfrm>
          <a:prstGeom prst="rect">
            <a:avLst/>
          </a:prstGeom>
          <a:noFill/>
          <a:ln/>
        </p:spPr>
        <p:txBody>
          <a:bodyPr wrap="square" lIns="0" tIns="0" rIns="0" bIns="0" rtlCol="0" anchor="ctr"/>
          <a:lstStyle/>
          <a:p>
            <a:pPr indent="0" marL="0">
              <a:buNone/>
            </a:pPr>
            <a:r>
              <a:rPr lang="en-US" sz="1100" spc="200" kern="0" dirty="0">
                <a:solidFill>
                  <a:srgbClr val="3C7A29"/>
                </a:solidFill>
                <a:latin typeface="Archivo Black" pitchFamily="34" charset="0"/>
                <a:ea typeface="Archivo Black" pitchFamily="34" charset="-122"/>
                <a:cs typeface="Archivo Black" pitchFamily="34" charset="-120"/>
              </a:rPr>
              <a:t>TOP UNIVERSITIES</a:t>
            </a:r>
            <a:endParaRPr lang="en-US" sz="1100" dirty="0"/>
          </a:p>
        </p:txBody>
      </p:sp>
      <p:sp>
        <p:nvSpPr>
          <p:cNvPr id="20" name="Text 18"/>
          <p:cNvSpPr/>
          <p:nvPr/>
        </p:nvSpPr>
        <p:spPr>
          <a:xfrm>
            <a:off x="4526280" y="5166360"/>
            <a:ext cx="3246120" cy="914400"/>
          </a:xfrm>
          <a:prstGeom prst="rect">
            <a:avLst/>
          </a:prstGeom>
          <a:noFill/>
          <a:ln/>
        </p:spPr>
        <p:txBody>
          <a:bodyPr wrap="square" lIns="0" tIns="0" rIns="0" bIns="0" rtlCol="0" anchor="ctr"/>
          <a:lstStyle/>
          <a:p>
            <a:pPr indent="0" marL="0">
              <a:buNone/>
            </a:pPr>
            <a:r>
              <a:rPr lang="en-US" sz="1200" dirty="0">
                <a:solidFill>
                  <a:srgbClr val="1F4F1F"/>
                </a:solidFill>
                <a:latin typeface="Inter" pitchFamily="34" charset="0"/>
                <a:ea typeface="Inter" pitchFamily="34" charset="-122"/>
                <a:cs typeface="Inter" pitchFamily="34" charset="-120"/>
              </a:rPr>
              <a:t>Long-term articulation. RFF graduates walk into admissions with portfolios universities understand.</a:t>
            </a:r>
            <a:endParaRPr lang="en-US" sz="1200" dirty="0"/>
          </a:p>
        </p:txBody>
      </p:sp>
      <p:sp>
        <p:nvSpPr>
          <p:cNvPr id="21" name="Shape 19"/>
          <p:cNvSpPr/>
          <p:nvPr/>
        </p:nvSpPr>
        <p:spPr>
          <a:xfrm>
            <a:off x="8138160" y="4663440"/>
            <a:ext cx="3520440" cy="1417320"/>
          </a:xfrm>
          <a:prstGeom prst="roundRect">
            <a:avLst>
              <a:gd name="adj" fmla="val 6452"/>
            </a:avLst>
          </a:prstGeom>
          <a:solidFill>
            <a:srgbClr val="F4EDD2"/>
          </a:solidFill>
          <a:ln w="25400">
            <a:solidFill>
              <a:srgbClr val="0F3614"/>
            </a:solidFill>
            <a:prstDash val="solid"/>
          </a:ln>
        </p:spPr>
      </p:sp>
      <p:sp>
        <p:nvSpPr>
          <p:cNvPr id="22" name="Text 20"/>
          <p:cNvSpPr/>
          <p:nvPr/>
        </p:nvSpPr>
        <p:spPr>
          <a:xfrm>
            <a:off x="8321040" y="4754880"/>
            <a:ext cx="3246120" cy="365760"/>
          </a:xfrm>
          <a:prstGeom prst="rect">
            <a:avLst/>
          </a:prstGeom>
          <a:noFill/>
          <a:ln/>
        </p:spPr>
        <p:txBody>
          <a:bodyPr wrap="square" lIns="0" tIns="0" rIns="0" bIns="0" rtlCol="0" anchor="ctr"/>
          <a:lstStyle/>
          <a:p>
            <a:pPr indent="0" marL="0">
              <a:buNone/>
            </a:pPr>
            <a:r>
              <a:rPr lang="en-US" sz="1100" spc="200" kern="0" dirty="0">
                <a:solidFill>
                  <a:srgbClr val="3C7A29"/>
                </a:solidFill>
                <a:latin typeface="Archivo Black" pitchFamily="34" charset="0"/>
                <a:ea typeface="Archivo Black" pitchFamily="34" charset="-122"/>
                <a:cs typeface="Archivo Black" pitchFamily="34" charset="-120"/>
              </a:rPr>
              <a:t>TECH PARTNERS</a:t>
            </a:r>
            <a:endParaRPr lang="en-US" sz="1100" dirty="0"/>
          </a:p>
        </p:txBody>
      </p:sp>
      <p:sp>
        <p:nvSpPr>
          <p:cNvPr id="23" name="Text 21"/>
          <p:cNvSpPr/>
          <p:nvPr/>
        </p:nvSpPr>
        <p:spPr>
          <a:xfrm>
            <a:off x="8321040" y="5166360"/>
            <a:ext cx="3246120" cy="914400"/>
          </a:xfrm>
          <a:prstGeom prst="rect">
            <a:avLst/>
          </a:prstGeom>
          <a:noFill/>
          <a:ln/>
        </p:spPr>
        <p:txBody>
          <a:bodyPr wrap="square" lIns="0" tIns="0" rIns="0" bIns="0" rtlCol="0" anchor="ctr"/>
          <a:lstStyle/>
          <a:p>
            <a:pPr indent="0" marL="0">
              <a:buNone/>
            </a:pPr>
            <a:r>
              <a:rPr lang="en-US" sz="1200" dirty="0">
                <a:solidFill>
                  <a:srgbClr val="1F4F1F"/>
                </a:solidFill>
                <a:latin typeface="Inter" pitchFamily="34" charset="0"/>
                <a:ea typeface="Inter" pitchFamily="34" charset="-122"/>
                <a:cs typeface="Inter" pitchFamily="34" charset="-120"/>
              </a:rPr>
              <a:t>AI platform partnerships for the app layer. Clinical partnerships for mental-health safeguards.</a:t>
            </a:r>
            <a:endParaRPr lang="en-US" sz="1200" dirty="0"/>
          </a:p>
        </p:txBody>
      </p:sp>
      <p:sp>
        <p:nvSpPr>
          <p:cNvPr id="24" name="Text 22"/>
          <p:cNvSpPr/>
          <p:nvPr/>
        </p:nvSpPr>
        <p:spPr>
          <a:xfrm>
            <a:off x="548640" y="6355080"/>
            <a:ext cx="6400800" cy="274320"/>
          </a:xfrm>
          <a:prstGeom prst="rect">
            <a:avLst/>
          </a:prstGeom>
          <a:noFill/>
          <a:ln/>
        </p:spPr>
        <p:txBody>
          <a:bodyPr wrap="square" lIns="0" tIns="0" rIns="0" bIns="0" rtlCol="0" anchor="ctr"/>
          <a:lstStyle/>
          <a:p>
            <a:pPr indent="0" marL="0">
              <a:buNone/>
            </a:pPr>
            <a:r>
              <a:rPr lang="en-US" sz="1000" spc="400" kern="0" dirty="0">
                <a:solidFill>
                  <a:srgbClr val="5C6F5C"/>
                </a:solidFill>
                <a:latin typeface="Archivo Black" pitchFamily="34" charset="0"/>
                <a:ea typeface="Archivo Black" pitchFamily="34" charset="-122"/>
                <a:cs typeface="Archivo Black" pitchFamily="34" charset="-120"/>
              </a:rPr>
              <a:t>RAISING FUTURE FOUNDERS · INVESTOR MEMO</a:t>
            </a:r>
            <a:endParaRPr lang="en-US" sz="1000" dirty="0"/>
          </a:p>
        </p:txBody>
      </p:sp>
      <p:sp>
        <p:nvSpPr>
          <p:cNvPr id="25" name="Text 23"/>
          <p:cNvSpPr/>
          <p:nvPr/>
        </p:nvSpPr>
        <p:spPr>
          <a:xfrm>
            <a:off x="10820095" y="6355080"/>
            <a:ext cx="914400" cy="274320"/>
          </a:xfrm>
          <a:prstGeom prst="rect">
            <a:avLst/>
          </a:prstGeom>
          <a:noFill/>
          <a:ln/>
        </p:spPr>
        <p:txBody>
          <a:bodyPr wrap="square" lIns="0" tIns="0" rIns="0" bIns="0" rtlCol="0" anchor="ctr"/>
          <a:lstStyle/>
          <a:p>
            <a:pPr algn="r" indent="0" marL="0">
              <a:buNone/>
            </a:pPr>
            <a:r>
              <a:rPr lang="en-US" sz="1000" spc="300" kern="0" dirty="0">
                <a:solidFill>
                  <a:srgbClr val="5C6F5C"/>
                </a:solidFill>
                <a:latin typeface="Archivo Black" pitchFamily="34" charset="0"/>
                <a:ea typeface="Archivo Black" pitchFamily="34" charset="-122"/>
                <a:cs typeface="Archivo Black" pitchFamily="34" charset="-120"/>
              </a:rPr>
              <a:t>11 / 16</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CED"/>
        </a:solidFill>
      </p:bgPr>
    </p:bg>
    <p:spTree>
      <p:nvGrpSpPr>
        <p:cNvPr id="1" name=""/>
        <p:cNvGrpSpPr/>
        <p:nvPr/>
      </p:nvGrpSpPr>
      <p:grpSpPr>
        <a:xfrm>
          <a:off x="0" y="0"/>
          <a:ext cx="0" cy="0"/>
          <a:chOff x="0" y="0"/>
          <a:chExt cx="0" cy="0"/>
        </a:xfrm>
      </p:grpSpPr>
      <p:sp>
        <p:nvSpPr>
          <p:cNvPr id="2" name="Shape 0"/>
          <p:cNvSpPr/>
          <p:nvPr/>
        </p:nvSpPr>
        <p:spPr>
          <a:xfrm>
            <a:off x="548640" y="502920"/>
            <a:ext cx="164592" cy="164592"/>
          </a:xfrm>
          <a:prstGeom prst="ellipse">
            <a:avLst/>
          </a:prstGeom>
          <a:solidFill>
            <a:srgbClr val="3C7A29"/>
          </a:solidFill>
          <a:ln/>
        </p:spPr>
      </p:sp>
      <p:sp>
        <p:nvSpPr>
          <p:cNvPr id="3" name="Text 1"/>
          <p:cNvSpPr/>
          <p:nvPr/>
        </p:nvSpPr>
        <p:spPr>
          <a:xfrm>
            <a:off x="822960" y="457200"/>
            <a:ext cx="5486400" cy="292608"/>
          </a:xfrm>
          <a:prstGeom prst="rect">
            <a:avLst/>
          </a:prstGeom>
          <a:noFill/>
          <a:ln/>
        </p:spPr>
        <p:txBody>
          <a:bodyPr wrap="square" lIns="0" tIns="0" rIns="0" bIns="0" rtlCol="0" anchor="ctr"/>
          <a:lstStyle/>
          <a:p>
            <a:pPr indent="0" marL="0">
              <a:buNone/>
            </a:pPr>
            <a:r>
              <a:rPr lang="en-US" sz="1150" spc="500" kern="0" dirty="0">
                <a:solidFill>
                  <a:srgbClr val="5C6F5C"/>
                </a:solidFill>
                <a:latin typeface="Archivo Black" pitchFamily="34" charset="0"/>
                <a:ea typeface="Archivo Black" pitchFamily="34" charset="-122"/>
                <a:cs typeface="Archivo Black" pitchFamily="34" charset="-120"/>
              </a:rPr>
              <a:t>11 · REVENUE FORECAST</a:t>
            </a:r>
            <a:endParaRPr lang="en-US" sz="1150" dirty="0"/>
          </a:p>
        </p:txBody>
      </p:sp>
      <p:sp>
        <p:nvSpPr>
          <p:cNvPr id="4" name="Text 2"/>
          <p:cNvSpPr/>
          <p:nvPr/>
        </p:nvSpPr>
        <p:spPr>
          <a:xfrm>
            <a:off x="548640" y="1097280"/>
            <a:ext cx="10972800" cy="914400"/>
          </a:xfrm>
          <a:prstGeom prst="rect">
            <a:avLst/>
          </a:prstGeom>
          <a:noFill/>
          <a:ln/>
        </p:spPr>
        <p:txBody>
          <a:bodyPr wrap="square" lIns="0" tIns="0" rIns="0" bIns="0" rtlCol="0" anchor="ctr"/>
          <a:lstStyle/>
          <a:p>
            <a:pPr indent="0" marL="0">
              <a:buNone/>
            </a:pPr>
            <a:r>
              <a:rPr lang="en-US" sz="3200" dirty="0">
                <a:solidFill>
                  <a:srgbClr val="0F3614"/>
                </a:solidFill>
                <a:latin typeface="Archivo Black" pitchFamily="34" charset="0"/>
                <a:ea typeface="Archivo Black" pitchFamily="34" charset="-122"/>
                <a:cs typeface="Archivo Black" pitchFamily="34" charset="-120"/>
              </a:rPr>
              <a:t>5-year revenue model.</a:t>
            </a:r>
            <a:endParaRPr lang="en-US" sz="3200" dirty="0"/>
          </a:p>
        </p:txBody>
      </p:sp>
      <p:sp>
        <p:nvSpPr>
          <p:cNvPr id="5" name="Text 3"/>
          <p:cNvSpPr/>
          <p:nvPr/>
        </p:nvSpPr>
        <p:spPr>
          <a:xfrm>
            <a:off x="548640" y="1920240"/>
            <a:ext cx="11155680" cy="640080"/>
          </a:xfrm>
          <a:prstGeom prst="rect">
            <a:avLst/>
          </a:prstGeom>
          <a:noFill/>
          <a:ln/>
        </p:spPr>
        <p:txBody>
          <a:bodyPr wrap="square" lIns="0" tIns="0" rIns="0" bIns="0" rtlCol="0" anchor="ctr"/>
          <a:lstStyle/>
          <a:p>
            <a:pPr indent="0" marL="0">
              <a:buNone/>
            </a:pPr>
            <a:r>
              <a:rPr lang="en-US" sz="1300" i="1" dirty="0">
                <a:solidFill>
                  <a:srgbClr val="1F4F1F"/>
                </a:solidFill>
                <a:latin typeface="Inter" pitchFamily="34" charset="0"/>
                <a:ea typeface="Inter" pitchFamily="34" charset="-122"/>
                <a:cs typeface="Inter" pitchFamily="34" charset="-120"/>
              </a:rPr>
              <a:t>Bottoms-up. Conservative on student count. Conservative on clubhouse and corporate attach. Built to be defensible, not impressive.</a:t>
            </a:r>
            <a:endParaRPr lang="en-US" sz="1300" dirty="0"/>
          </a:p>
        </p:txBody>
      </p:sp>
      <p:sp>
        <p:nvSpPr>
          <p:cNvPr id="6" name="Shape 4"/>
          <p:cNvSpPr/>
          <p:nvPr/>
        </p:nvSpPr>
        <p:spPr>
          <a:xfrm>
            <a:off x="548640" y="2834640"/>
            <a:ext cx="1645920" cy="457200"/>
          </a:xfrm>
          <a:prstGeom prst="roundRect">
            <a:avLst/>
          </a:prstGeom>
          <a:solidFill>
            <a:srgbClr val="0F3614"/>
          </a:solidFill>
          <a:ln w="12700">
            <a:solidFill>
              <a:srgbClr val="0F3614"/>
            </a:solidFill>
            <a:prstDash val="solid"/>
          </a:ln>
        </p:spPr>
      </p:sp>
      <p:sp>
        <p:nvSpPr>
          <p:cNvPr id="7" name="Text 5"/>
          <p:cNvSpPr/>
          <p:nvPr/>
        </p:nvSpPr>
        <p:spPr>
          <a:xfrm>
            <a:off x="640080" y="2834640"/>
            <a:ext cx="1463040" cy="457200"/>
          </a:xfrm>
          <a:prstGeom prst="rect">
            <a:avLst/>
          </a:prstGeom>
          <a:noFill/>
          <a:ln/>
        </p:spPr>
        <p:txBody>
          <a:bodyPr wrap="square" lIns="0" tIns="0" rIns="0" bIns="0" rtlCol="0" anchor="ctr"/>
          <a:lstStyle/>
          <a:p>
            <a:pPr algn="l" indent="0" marL="0">
              <a:buNone/>
            </a:pPr>
            <a:r>
              <a:rPr lang="en-US" sz="1050" spc="300" kern="0" dirty="0">
                <a:solidFill>
                  <a:srgbClr val="3C7A29"/>
                </a:solidFill>
                <a:latin typeface="Archivo Black" pitchFamily="34" charset="0"/>
                <a:ea typeface="Archivo Black" pitchFamily="34" charset="-122"/>
                <a:cs typeface="Archivo Black" pitchFamily="34" charset="-120"/>
              </a:rPr>
              <a:t>YEAR</a:t>
            </a:r>
            <a:endParaRPr lang="en-US" sz="1050" dirty="0"/>
          </a:p>
        </p:txBody>
      </p:sp>
      <p:sp>
        <p:nvSpPr>
          <p:cNvPr id="8" name="Shape 6"/>
          <p:cNvSpPr/>
          <p:nvPr/>
        </p:nvSpPr>
        <p:spPr>
          <a:xfrm>
            <a:off x="2194560" y="2834640"/>
            <a:ext cx="1828800" cy="457200"/>
          </a:xfrm>
          <a:prstGeom prst="roundRect">
            <a:avLst/>
          </a:prstGeom>
          <a:solidFill>
            <a:srgbClr val="0F3614"/>
          </a:solidFill>
          <a:ln w="12700">
            <a:solidFill>
              <a:srgbClr val="0F3614"/>
            </a:solidFill>
            <a:prstDash val="solid"/>
          </a:ln>
        </p:spPr>
      </p:sp>
      <p:sp>
        <p:nvSpPr>
          <p:cNvPr id="9" name="Text 7"/>
          <p:cNvSpPr/>
          <p:nvPr/>
        </p:nvSpPr>
        <p:spPr>
          <a:xfrm>
            <a:off x="2286000" y="2834640"/>
            <a:ext cx="1645920" cy="457200"/>
          </a:xfrm>
          <a:prstGeom prst="rect">
            <a:avLst/>
          </a:prstGeom>
          <a:noFill/>
          <a:ln/>
        </p:spPr>
        <p:txBody>
          <a:bodyPr wrap="square" lIns="0" tIns="0" rIns="0" bIns="0" rtlCol="0" anchor="ctr"/>
          <a:lstStyle/>
          <a:p>
            <a:pPr algn="ctr" indent="0" marL="0">
              <a:buNone/>
            </a:pPr>
            <a:r>
              <a:rPr lang="en-US" sz="1050" spc="300" kern="0" dirty="0">
                <a:solidFill>
                  <a:srgbClr val="3C7A29"/>
                </a:solidFill>
                <a:latin typeface="Archivo Black" pitchFamily="34" charset="0"/>
                <a:ea typeface="Archivo Black" pitchFamily="34" charset="-122"/>
                <a:cs typeface="Archivo Black" pitchFamily="34" charset="-120"/>
              </a:rPr>
              <a:t>SUMMER</a:t>
            </a:r>
            <a:endParaRPr lang="en-US" sz="1050" dirty="0"/>
          </a:p>
        </p:txBody>
      </p:sp>
      <p:sp>
        <p:nvSpPr>
          <p:cNvPr id="10" name="Shape 8"/>
          <p:cNvSpPr/>
          <p:nvPr/>
        </p:nvSpPr>
        <p:spPr>
          <a:xfrm>
            <a:off x="4023360" y="2834640"/>
            <a:ext cx="1920240" cy="457200"/>
          </a:xfrm>
          <a:prstGeom prst="roundRect">
            <a:avLst/>
          </a:prstGeom>
          <a:solidFill>
            <a:srgbClr val="0F3614"/>
          </a:solidFill>
          <a:ln w="12700">
            <a:solidFill>
              <a:srgbClr val="0F3614"/>
            </a:solidFill>
            <a:prstDash val="solid"/>
          </a:ln>
        </p:spPr>
      </p:sp>
      <p:sp>
        <p:nvSpPr>
          <p:cNvPr id="11" name="Text 9"/>
          <p:cNvSpPr/>
          <p:nvPr/>
        </p:nvSpPr>
        <p:spPr>
          <a:xfrm>
            <a:off x="4114800" y="2834640"/>
            <a:ext cx="1737360" cy="457200"/>
          </a:xfrm>
          <a:prstGeom prst="rect">
            <a:avLst/>
          </a:prstGeom>
          <a:noFill/>
          <a:ln/>
        </p:spPr>
        <p:txBody>
          <a:bodyPr wrap="square" lIns="0" tIns="0" rIns="0" bIns="0" rtlCol="0" anchor="ctr"/>
          <a:lstStyle/>
          <a:p>
            <a:pPr algn="ctr" indent="0" marL="0">
              <a:buNone/>
            </a:pPr>
            <a:r>
              <a:rPr lang="en-US" sz="1050" spc="300" kern="0" dirty="0">
                <a:solidFill>
                  <a:srgbClr val="3C7A29"/>
                </a:solidFill>
                <a:latin typeface="Archivo Black" pitchFamily="34" charset="0"/>
                <a:ea typeface="Archivo Black" pitchFamily="34" charset="-122"/>
                <a:cs typeface="Archivo Black" pitchFamily="34" charset="-120"/>
              </a:rPr>
              <a:t>2-YEAR</a:t>
            </a:r>
            <a:endParaRPr lang="en-US" sz="1050" dirty="0"/>
          </a:p>
        </p:txBody>
      </p:sp>
      <p:sp>
        <p:nvSpPr>
          <p:cNvPr id="12" name="Shape 10"/>
          <p:cNvSpPr/>
          <p:nvPr/>
        </p:nvSpPr>
        <p:spPr>
          <a:xfrm>
            <a:off x="5943600" y="2834640"/>
            <a:ext cx="1920240" cy="457200"/>
          </a:xfrm>
          <a:prstGeom prst="roundRect">
            <a:avLst/>
          </a:prstGeom>
          <a:solidFill>
            <a:srgbClr val="0F3614"/>
          </a:solidFill>
          <a:ln w="12700">
            <a:solidFill>
              <a:srgbClr val="0F3614"/>
            </a:solidFill>
            <a:prstDash val="solid"/>
          </a:ln>
        </p:spPr>
      </p:sp>
      <p:sp>
        <p:nvSpPr>
          <p:cNvPr id="13" name="Text 11"/>
          <p:cNvSpPr/>
          <p:nvPr/>
        </p:nvSpPr>
        <p:spPr>
          <a:xfrm>
            <a:off x="6035040" y="2834640"/>
            <a:ext cx="1737360" cy="457200"/>
          </a:xfrm>
          <a:prstGeom prst="rect">
            <a:avLst/>
          </a:prstGeom>
          <a:noFill/>
          <a:ln/>
        </p:spPr>
        <p:txBody>
          <a:bodyPr wrap="square" lIns="0" tIns="0" rIns="0" bIns="0" rtlCol="0" anchor="ctr"/>
          <a:lstStyle/>
          <a:p>
            <a:pPr algn="ctr" indent="0" marL="0">
              <a:buNone/>
            </a:pPr>
            <a:r>
              <a:rPr lang="en-US" sz="1050" spc="300" kern="0" dirty="0">
                <a:solidFill>
                  <a:srgbClr val="3C7A29"/>
                </a:solidFill>
                <a:latin typeface="Archivo Black" pitchFamily="34" charset="0"/>
                <a:ea typeface="Archivo Black" pitchFamily="34" charset="-122"/>
                <a:cs typeface="Archivo Black" pitchFamily="34" charset="-120"/>
              </a:rPr>
              <a:t>CLUBHOUSE</a:t>
            </a:r>
            <a:endParaRPr lang="en-US" sz="1050" dirty="0"/>
          </a:p>
        </p:txBody>
      </p:sp>
      <p:sp>
        <p:nvSpPr>
          <p:cNvPr id="14" name="Shape 12"/>
          <p:cNvSpPr/>
          <p:nvPr/>
        </p:nvSpPr>
        <p:spPr>
          <a:xfrm>
            <a:off x="7863840" y="2834640"/>
            <a:ext cx="1920240" cy="457200"/>
          </a:xfrm>
          <a:prstGeom prst="roundRect">
            <a:avLst/>
          </a:prstGeom>
          <a:solidFill>
            <a:srgbClr val="0F3614"/>
          </a:solidFill>
          <a:ln w="12700">
            <a:solidFill>
              <a:srgbClr val="0F3614"/>
            </a:solidFill>
            <a:prstDash val="solid"/>
          </a:ln>
        </p:spPr>
      </p:sp>
      <p:sp>
        <p:nvSpPr>
          <p:cNvPr id="15" name="Text 13"/>
          <p:cNvSpPr/>
          <p:nvPr/>
        </p:nvSpPr>
        <p:spPr>
          <a:xfrm>
            <a:off x="7955280" y="2834640"/>
            <a:ext cx="1737360" cy="457200"/>
          </a:xfrm>
          <a:prstGeom prst="rect">
            <a:avLst/>
          </a:prstGeom>
          <a:noFill/>
          <a:ln/>
        </p:spPr>
        <p:txBody>
          <a:bodyPr wrap="square" lIns="0" tIns="0" rIns="0" bIns="0" rtlCol="0" anchor="ctr"/>
          <a:lstStyle/>
          <a:p>
            <a:pPr algn="ctr" indent="0" marL="0">
              <a:buNone/>
            </a:pPr>
            <a:r>
              <a:rPr lang="en-US" sz="1050" spc="300" kern="0" dirty="0">
                <a:solidFill>
                  <a:srgbClr val="3C7A29"/>
                </a:solidFill>
                <a:latin typeface="Archivo Black" pitchFamily="34" charset="0"/>
                <a:ea typeface="Archivo Black" pitchFamily="34" charset="-122"/>
                <a:cs typeface="Archivo Black" pitchFamily="34" charset="-120"/>
              </a:rPr>
              <a:t>CORPORATE</a:t>
            </a:r>
            <a:endParaRPr lang="en-US" sz="1050" dirty="0"/>
          </a:p>
        </p:txBody>
      </p:sp>
      <p:sp>
        <p:nvSpPr>
          <p:cNvPr id="16" name="Shape 14"/>
          <p:cNvSpPr/>
          <p:nvPr/>
        </p:nvSpPr>
        <p:spPr>
          <a:xfrm>
            <a:off x="9784080" y="2834640"/>
            <a:ext cx="1920240" cy="457200"/>
          </a:xfrm>
          <a:prstGeom prst="roundRect">
            <a:avLst/>
          </a:prstGeom>
          <a:solidFill>
            <a:srgbClr val="0F3614"/>
          </a:solidFill>
          <a:ln w="12700">
            <a:solidFill>
              <a:srgbClr val="0F3614"/>
            </a:solidFill>
            <a:prstDash val="solid"/>
          </a:ln>
        </p:spPr>
      </p:sp>
      <p:sp>
        <p:nvSpPr>
          <p:cNvPr id="17" name="Text 15"/>
          <p:cNvSpPr/>
          <p:nvPr/>
        </p:nvSpPr>
        <p:spPr>
          <a:xfrm>
            <a:off x="9875520" y="2834640"/>
            <a:ext cx="1737360" cy="457200"/>
          </a:xfrm>
          <a:prstGeom prst="rect">
            <a:avLst/>
          </a:prstGeom>
          <a:noFill/>
          <a:ln/>
        </p:spPr>
        <p:txBody>
          <a:bodyPr wrap="square" lIns="0" tIns="0" rIns="0" bIns="0" rtlCol="0" anchor="ctr"/>
          <a:lstStyle/>
          <a:p>
            <a:pPr algn="ctr" indent="0" marL="0">
              <a:buNone/>
            </a:pPr>
            <a:r>
              <a:rPr lang="en-US" sz="1050" spc="300" kern="0" dirty="0">
                <a:solidFill>
                  <a:srgbClr val="3C7A29"/>
                </a:solidFill>
                <a:latin typeface="Archivo Black" pitchFamily="34" charset="0"/>
                <a:ea typeface="Archivo Black" pitchFamily="34" charset="-122"/>
                <a:cs typeface="Archivo Black" pitchFamily="34" charset="-120"/>
              </a:rPr>
              <a:t>TOTAL ARR</a:t>
            </a:r>
            <a:endParaRPr lang="en-US" sz="1050" dirty="0"/>
          </a:p>
        </p:txBody>
      </p:sp>
      <p:sp>
        <p:nvSpPr>
          <p:cNvPr id="18" name="Shape 16"/>
          <p:cNvSpPr/>
          <p:nvPr/>
        </p:nvSpPr>
        <p:spPr>
          <a:xfrm>
            <a:off x="548640" y="3291840"/>
            <a:ext cx="1645920" cy="502920"/>
          </a:xfrm>
          <a:prstGeom prst="roundRect">
            <a:avLst/>
          </a:prstGeom>
          <a:solidFill>
            <a:srgbClr val="FFFCED"/>
          </a:solidFill>
          <a:ln w="12700">
            <a:solidFill>
              <a:srgbClr val="0F3614"/>
            </a:solidFill>
            <a:prstDash val="solid"/>
          </a:ln>
        </p:spPr>
      </p:sp>
      <p:sp>
        <p:nvSpPr>
          <p:cNvPr id="19" name="Text 17"/>
          <p:cNvSpPr/>
          <p:nvPr/>
        </p:nvSpPr>
        <p:spPr>
          <a:xfrm>
            <a:off x="640080" y="3291840"/>
            <a:ext cx="1463040" cy="502920"/>
          </a:xfrm>
          <a:prstGeom prst="rect">
            <a:avLst/>
          </a:prstGeom>
          <a:noFill/>
          <a:ln/>
        </p:spPr>
        <p:txBody>
          <a:bodyPr wrap="square" lIns="0" tIns="0" rIns="0" bIns="0" rtlCol="0" anchor="ctr"/>
          <a:lstStyle/>
          <a:p>
            <a:pPr algn="l" indent="0" marL="0">
              <a:buNone/>
            </a:pPr>
            <a:r>
              <a:rPr lang="en-US" sz="1150" dirty="0">
                <a:solidFill>
                  <a:srgbClr val="1F4F1F"/>
                </a:solidFill>
                <a:latin typeface="Inter" pitchFamily="34" charset="0"/>
                <a:ea typeface="Inter" pitchFamily="34" charset="-122"/>
                <a:cs typeface="Inter" pitchFamily="34" charset="-120"/>
              </a:rPr>
              <a:t>2026 · Y1</a:t>
            </a:r>
            <a:endParaRPr lang="en-US" sz="1150" dirty="0"/>
          </a:p>
        </p:txBody>
      </p:sp>
      <p:sp>
        <p:nvSpPr>
          <p:cNvPr id="20" name="Shape 18"/>
          <p:cNvSpPr/>
          <p:nvPr/>
        </p:nvSpPr>
        <p:spPr>
          <a:xfrm>
            <a:off x="2194560" y="3291840"/>
            <a:ext cx="1828800" cy="502920"/>
          </a:xfrm>
          <a:prstGeom prst="roundRect">
            <a:avLst/>
          </a:prstGeom>
          <a:solidFill>
            <a:srgbClr val="FFFCED"/>
          </a:solidFill>
          <a:ln w="12700">
            <a:solidFill>
              <a:srgbClr val="0F3614"/>
            </a:solidFill>
            <a:prstDash val="solid"/>
          </a:ln>
        </p:spPr>
      </p:sp>
      <p:sp>
        <p:nvSpPr>
          <p:cNvPr id="21" name="Text 19"/>
          <p:cNvSpPr/>
          <p:nvPr/>
        </p:nvSpPr>
        <p:spPr>
          <a:xfrm>
            <a:off x="2286000" y="3291840"/>
            <a:ext cx="164592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25 / $24K</a:t>
            </a:r>
            <a:endParaRPr lang="en-US" sz="1150" dirty="0"/>
          </a:p>
        </p:txBody>
      </p:sp>
      <p:sp>
        <p:nvSpPr>
          <p:cNvPr id="22" name="Shape 20"/>
          <p:cNvSpPr/>
          <p:nvPr/>
        </p:nvSpPr>
        <p:spPr>
          <a:xfrm>
            <a:off x="4023360" y="3291840"/>
            <a:ext cx="1920240" cy="502920"/>
          </a:xfrm>
          <a:prstGeom prst="roundRect">
            <a:avLst/>
          </a:prstGeom>
          <a:solidFill>
            <a:srgbClr val="FFFCED"/>
          </a:solidFill>
          <a:ln w="12700">
            <a:solidFill>
              <a:srgbClr val="0F3614"/>
            </a:solidFill>
            <a:prstDash val="solid"/>
          </a:ln>
        </p:spPr>
      </p:sp>
      <p:sp>
        <p:nvSpPr>
          <p:cNvPr id="23" name="Text 21"/>
          <p:cNvSpPr/>
          <p:nvPr/>
        </p:nvSpPr>
        <p:spPr>
          <a:xfrm>
            <a:off x="4114800" y="3291840"/>
            <a:ext cx="173736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15 / $68K</a:t>
            </a:r>
            <a:endParaRPr lang="en-US" sz="1150" dirty="0"/>
          </a:p>
        </p:txBody>
      </p:sp>
      <p:sp>
        <p:nvSpPr>
          <p:cNvPr id="24" name="Shape 22"/>
          <p:cNvSpPr/>
          <p:nvPr/>
        </p:nvSpPr>
        <p:spPr>
          <a:xfrm>
            <a:off x="5943600" y="3291840"/>
            <a:ext cx="1920240" cy="502920"/>
          </a:xfrm>
          <a:prstGeom prst="roundRect">
            <a:avLst/>
          </a:prstGeom>
          <a:solidFill>
            <a:srgbClr val="FFFCED"/>
          </a:solidFill>
          <a:ln w="12700">
            <a:solidFill>
              <a:srgbClr val="0F3614"/>
            </a:solidFill>
            <a:prstDash val="solid"/>
          </a:ln>
        </p:spPr>
      </p:sp>
      <p:sp>
        <p:nvSpPr>
          <p:cNvPr id="25" name="Text 23"/>
          <p:cNvSpPr/>
          <p:nvPr/>
        </p:nvSpPr>
        <p:spPr>
          <a:xfrm>
            <a:off x="6035040" y="3291840"/>
            <a:ext cx="173736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a:t>
            </a:r>
            <a:endParaRPr lang="en-US" sz="1150" dirty="0"/>
          </a:p>
        </p:txBody>
      </p:sp>
      <p:sp>
        <p:nvSpPr>
          <p:cNvPr id="26" name="Shape 24"/>
          <p:cNvSpPr/>
          <p:nvPr/>
        </p:nvSpPr>
        <p:spPr>
          <a:xfrm>
            <a:off x="7863840" y="3291840"/>
            <a:ext cx="1920240" cy="502920"/>
          </a:xfrm>
          <a:prstGeom prst="roundRect">
            <a:avLst/>
          </a:prstGeom>
          <a:solidFill>
            <a:srgbClr val="FFFCED"/>
          </a:solidFill>
          <a:ln w="12700">
            <a:solidFill>
              <a:srgbClr val="0F3614"/>
            </a:solidFill>
            <a:prstDash val="solid"/>
          </a:ln>
        </p:spPr>
      </p:sp>
      <p:sp>
        <p:nvSpPr>
          <p:cNvPr id="27" name="Text 25"/>
          <p:cNvSpPr/>
          <p:nvPr/>
        </p:nvSpPr>
        <p:spPr>
          <a:xfrm>
            <a:off x="7955280" y="3291840"/>
            <a:ext cx="173736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a:t>
            </a:r>
            <a:endParaRPr lang="en-US" sz="1150" dirty="0"/>
          </a:p>
        </p:txBody>
      </p:sp>
      <p:sp>
        <p:nvSpPr>
          <p:cNvPr id="28" name="Shape 26"/>
          <p:cNvSpPr/>
          <p:nvPr/>
        </p:nvSpPr>
        <p:spPr>
          <a:xfrm>
            <a:off x="9784080" y="3291840"/>
            <a:ext cx="1920240" cy="502920"/>
          </a:xfrm>
          <a:prstGeom prst="roundRect">
            <a:avLst/>
          </a:prstGeom>
          <a:solidFill>
            <a:srgbClr val="FFFCED"/>
          </a:solidFill>
          <a:ln w="12700">
            <a:solidFill>
              <a:srgbClr val="0F3614"/>
            </a:solidFill>
            <a:prstDash val="solid"/>
          </a:ln>
        </p:spPr>
      </p:sp>
      <p:sp>
        <p:nvSpPr>
          <p:cNvPr id="29" name="Text 27"/>
          <p:cNvSpPr/>
          <p:nvPr/>
        </p:nvSpPr>
        <p:spPr>
          <a:xfrm>
            <a:off x="9875520" y="3291840"/>
            <a:ext cx="1737360" cy="502920"/>
          </a:xfrm>
          <a:prstGeom prst="rect">
            <a:avLst/>
          </a:prstGeom>
          <a:noFill/>
          <a:ln/>
        </p:spPr>
        <p:txBody>
          <a:bodyPr wrap="square" lIns="0" tIns="0" rIns="0" bIns="0" rtlCol="0" anchor="ctr"/>
          <a:lstStyle/>
          <a:p>
            <a:pPr algn="ctr" indent="0" marL="0">
              <a:buNone/>
            </a:pPr>
            <a:r>
              <a:rPr lang="en-US" sz="1400" dirty="0">
                <a:solidFill>
                  <a:srgbClr val="0F3614"/>
                </a:solidFill>
                <a:latin typeface="Archivo Black" pitchFamily="34" charset="0"/>
                <a:ea typeface="Archivo Black" pitchFamily="34" charset="-122"/>
                <a:cs typeface="Archivo Black" pitchFamily="34" charset="-120"/>
              </a:rPr>
              <a:t>$91K</a:t>
            </a:r>
            <a:endParaRPr lang="en-US" sz="1400" dirty="0"/>
          </a:p>
        </p:txBody>
      </p:sp>
      <p:sp>
        <p:nvSpPr>
          <p:cNvPr id="30" name="Shape 28"/>
          <p:cNvSpPr/>
          <p:nvPr/>
        </p:nvSpPr>
        <p:spPr>
          <a:xfrm>
            <a:off x="548640" y="3794760"/>
            <a:ext cx="1645920" cy="502920"/>
          </a:xfrm>
          <a:prstGeom prst="roundRect">
            <a:avLst/>
          </a:prstGeom>
          <a:solidFill>
            <a:srgbClr val="F4EDD2"/>
          </a:solidFill>
          <a:ln w="12700">
            <a:solidFill>
              <a:srgbClr val="0F3614"/>
            </a:solidFill>
            <a:prstDash val="solid"/>
          </a:ln>
        </p:spPr>
      </p:sp>
      <p:sp>
        <p:nvSpPr>
          <p:cNvPr id="31" name="Text 29"/>
          <p:cNvSpPr/>
          <p:nvPr/>
        </p:nvSpPr>
        <p:spPr>
          <a:xfrm>
            <a:off x="640080" y="3794760"/>
            <a:ext cx="1463040" cy="502920"/>
          </a:xfrm>
          <a:prstGeom prst="rect">
            <a:avLst/>
          </a:prstGeom>
          <a:noFill/>
          <a:ln/>
        </p:spPr>
        <p:txBody>
          <a:bodyPr wrap="square" lIns="0" tIns="0" rIns="0" bIns="0" rtlCol="0" anchor="ctr"/>
          <a:lstStyle/>
          <a:p>
            <a:pPr algn="l" indent="0" marL="0">
              <a:buNone/>
            </a:pPr>
            <a:r>
              <a:rPr lang="en-US" sz="1150" dirty="0">
                <a:solidFill>
                  <a:srgbClr val="1F4F1F"/>
                </a:solidFill>
                <a:latin typeface="Inter" pitchFamily="34" charset="0"/>
                <a:ea typeface="Inter" pitchFamily="34" charset="-122"/>
                <a:cs typeface="Inter" pitchFamily="34" charset="-120"/>
              </a:rPr>
              <a:t>2027 · Y2</a:t>
            </a:r>
            <a:endParaRPr lang="en-US" sz="1150" dirty="0"/>
          </a:p>
        </p:txBody>
      </p:sp>
      <p:sp>
        <p:nvSpPr>
          <p:cNvPr id="32" name="Shape 30"/>
          <p:cNvSpPr/>
          <p:nvPr/>
        </p:nvSpPr>
        <p:spPr>
          <a:xfrm>
            <a:off x="2194560" y="3794760"/>
            <a:ext cx="1828800" cy="502920"/>
          </a:xfrm>
          <a:prstGeom prst="roundRect">
            <a:avLst/>
          </a:prstGeom>
          <a:solidFill>
            <a:srgbClr val="F4EDD2"/>
          </a:solidFill>
          <a:ln w="12700">
            <a:solidFill>
              <a:srgbClr val="0F3614"/>
            </a:solidFill>
            <a:prstDash val="solid"/>
          </a:ln>
        </p:spPr>
      </p:sp>
      <p:sp>
        <p:nvSpPr>
          <p:cNvPr id="33" name="Text 31"/>
          <p:cNvSpPr/>
          <p:nvPr/>
        </p:nvSpPr>
        <p:spPr>
          <a:xfrm>
            <a:off x="2286000" y="3794760"/>
            <a:ext cx="164592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80 / $76K</a:t>
            </a:r>
            <a:endParaRPr lang="en-US" sz="1150" dirty="0"/>
          </a:p>
        </p:txBody>
      </p:sp>
      <p:sp>
        <p:nvSpPr>
          <p:cNvPr id="34" name="Shape 32"/>
          <p:cNvSpPr/>
          <p:nvPr/>
        </p:nvSpPr>
        <p:spPr>
          <a:xfrm>
            <a:off x="4023360" y="3794760"/>
            <a:ext cx="1920240" cy="502920"/>
          </a:xfrm>
          <a:prstGeom prst="roundRect">
            <a:avLst/>
          </a:prstGeom>
          <a:solidFill>
            <a:srgbClr val="F4EDD2"/>
          </a:solidFill>
          <a:ln w="12700">
            <a:solidFill>
              <a:srgbClr val="0F3614"/>
            </a:solidFill>
            <a:prstDash val="solid"/>
          </a:ln>
        </p:spPr>
      </p:sp>
      <p:sp>
        <p:nvSpPr>
          <p:cNvPr id="35" name="Text 33"/>
          <p:cNvSpPr/>
          <p:nvPr/>
        </p:nvSpPr>
        <p:spPr>
          <a:xfrm>
            <a:off x="4114800" y="3794760"/>
            <a:ext cx="173736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60 / $324K</a:t>
            </a:r>
            <a:endParaRPr lang="en-US" sz="1150" dirty="0"/>
          </a:p>
        </p:txBody>
      </p:sp>
      <p:sp>
        <p:nvSpPr>
          <p:cNvPr id="36" name="Shape 34"/>
          <p:cNvSpPr/>
          <p:nvPr/>
        </p:nvSpPr>
        <p:spPr>
          <a:xfrm>
            <a:off x="5943600" y="3794760"/>
            <a:ext cx="1920240" cy="502920"/>
          </a:xfrm>
          <a:prstGeom prst="roundRect">
            <a:avLst/>
          </a:prstGeom>
          <a:solidFill>
            <a:srgbClr val="F4EDD2"/>
          </a:solidFill>
          <a:ln w="12700">
            <a:solidFill>
              <a:srgbClr val="0F3614"/>
            </a:solidFill>
            <a:prstDash val="solid"/>
          </a:ln>
        </p:spPr>
      </p:sp>
      <p:sp>
        <p:nvSpPr>
          <p:cNvPr id="37" name="Text 35"/>
          <p:cNvSpPr/>
          <p:nvPr/>
        </p:nvSpPr>
        <p:spPr>
          <a:xfrm>
            <a:off x="6035040" y="3794760"/>
            <a:ext cx="173736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40 / $96K</a:t>
            </a:r>
            <a:endParaRPr lang="en-US" sz="1150" dirty="0"/>
          </a:p>
        </p:txBody>
      </p:sp>
      <p:sp>
        <p:nvSpPr>
          <p:cNvPr id="38" name="Shape 36"/>
          <p:cNvSpPr/>
          <p:nvPr/>
        </p:nvSpPr>
        <p:spPr>
          <a:xfrm>
            <a:off x="7863840" y="3794760"/>
            <a:ext cx="1920240" cy="502920"/>
          </a:xfrm>
          <a:prstGeom prst="roundRect">
            <a:avLst/>
          </a:prstGeom>
          <a:solidFill>
            <a:srgbClr val="F4EDD2"/>
          </a:solidFill>
          <a:ln w="12700">
            <a:solidFill>
              <a:srgbClr val="0F3614"/>
            </a:solidFill>
            <a:prstDash val="solid"/>
          </a:ln>
        </p:spPr>
      </p:sp>
      <p:sp>
        <p:nvSpPr>
          <p:cNvPr id="39" name="Text 37"/>
          <p:cNvSpPr/>
          <p:nvPr/>
        </p:nvSpPr>
        <p:spPr>
          <a:xfrm>
            <a:off x="7955280" y="3794760"/>
            <a:ext cx="173736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1 / $120K</a:t>
            </a:r>
            <a:endParaRPr lang="en-US" sz="1150" dirty="0"/>
          </a:p>
        </p:txBody>
      </p:sp>
      <p:sp>
        <p:nvSpPr>
          <p:cNvPr id="40" name="Shape 38"/>
          <p:cNvSpPr/>
          <p:nvPr/>
        </p:nvSpPr>
        <p:spPr>
          <a:xfrm>
            <a:off x="9784080" y="3794760"/>
            <a:ext cx="1920240" cy="502920"/>
          </a:xfrm>
          <a:prstGeom prst="roundRect">
            <a:avLst/>
          </a:prstGeom>
          <a:solidFill>
            <a:srgbClr val="F4EDD2"/>
          </a:solidFill>
          <a:ln w="12700">
            <a:solidFill>
              <a:srgbClr val="0F3614"/>
            </a:solidFill>
            <a:prstDash val="solid"/>
          </a:ln>
        </p:spPr>
      </p:sp>
      <p:sp>
        <p:nvSpPr>
          <p:cNvPr id="41" name="Text 39"/>
          <p:cNvSpPr/>
          <p:nvPr/>
        </p:nvSpPr>
        <p:spPr>
          <a:xfrm>
            <a:off x="9875520" y="3794760"/>
            <a:ext cx="1737360" cy="502920"/>
          </a:xfrm>
          <a:prstGeom prst="rect">
            <a:avLst/>
          </a:prstGeom>
          <a:noFill/>
          <a:ln/>
        </p:spPr>
        <p:txBody>
          <a:bodyPr wrap="square" lIns="0" tIns="0" rIns="0" bIns="0" rtlCol="0" anchor="ctr"/>
          <a:lstStyle/>
          <a:p>
            <a:pPr algn="ctr" indent="0" marL="0">
              <a:buNone/>
            </a:pPr>
            <a:r>
              <a:rPr lang="en-US" sz="1400" dirty="0">
                <a:solidFill>
                  <a:srgbClr val="0F3614"/>
                </a:solidFill>
                <a:latin typeface="Archivo Black" pitchFamily="34" charset="0"/>
                <a:ea typeface="Archivo Black" pitchFamily="34" charset="-122"/>
                <a:cs typeface="Archivo Black" pitchFamily="34" charset="-120"/>
              </a:rPr>
              <a:t>$616K</a:t>
            </a:r>
            <a:endParaRPr lang="en-US" sz="1400" dirty="0"/>
          </a:p>
        </p:txBody>
      </p:sp>
      <p:sp>
        <p:nvSpPr>
          <p:cNvPr id="42" name="Shape 40"/>
          <p:cNvSpPr/>
          <p:nvPr/>
        </p:nvSpPr>
        <p:spPr>
          <a:xfrm>
            <a:off x="548640" y="4297680"/>
            <a:ext cx="1645920" cy="502920"/>
          </a:xfrm>
          <a:prstGeom prst="roundRect">
            <a:avLst/>
          </a:prstGeom>
          <a:solidFill>
            <a:srgbClr val="FFFCED"/>
          </a:solidFill>
          <a:ln w="12700">
            <a:solidFill>
              <a:srgbClr val="0F3614"/>
            </a:solidFill>
            <a:prstDash val="solid"/>
          </a:ln>
        </p:spPr>
      </p:sp>
      <p:sp>
        <p:nvSpPr>
          <p:cNvPr id="43" name="Text 41"/>
          <p:cNvSpPr/>
          <p:nvPr/>
        </p:nvSpPr>
        <p:spPr>
          <a:xfrm>
            <a:off x="640080" y="4297680"/>
            <a:ext cx="1463040" cy="502920"/>
          </a:xfrm>
          <a:prstGeom prst="rect">
            <a:avLst/>
          </a:prstGeom>
          <a:noFill/>
          <a:ln/>
        </p:spPr>
        <p:txBody>
          <a:bodyPr wrap="square" lIns="0" tIns="0" rIns="0" bIns="0" rtlCol="0" anchor="ctr"/>
          <a:lstStyle/>
          <a:p>
            <a:pPr algn="l" indent="0" marL="0">
              <a:buNone/>
            </a:pPr>
            <a:r>
              <a:rPr lang="en-US" sz="1150" dirty="0">
                <a:solidFill>
                  <a:srgbClr val="1F4F1F"/>
                </a:solidFill>
                <a:latin typeface="Inter" pitchFamily="34" charset="0"/>
                <a:ea typeface="Inter" pitchFamily="34" charset="-122"/>
                <a:cs typeface="Inter" pitchFamily="34" charset="-120"/>
              </a:rPr>
              <a:t>2028 · Y3</a:t>
            </a:r>
            <a:endParaRPr lang="en-US" sz="1150" dirty="0"/>
          </a:p>
        </p:txBody>
      </p:sp>
      <p:sp>
        <p:nvSpPr>
          <p:cNvPr id="44" name="Shape 42"/>
          <p:cNvSpPr/>
          <p:nvPr/>
        </p:nvSpPr>
        <p:spPr>
          <a:xfrm>
            <a:off x="2194560" y="4297680"/>
            <a:ext cx="1828800" cy="502920"/>
          </a:xfrm>
          <a:prstGeom prst="roundRect">
            <a:avLst/>
          </a:prstGeom>
          <a:solidFill>
            <a:srgbClr val="FFFCED"/>
          </a:solidFill>
          <a:ln w="12700">
            <a:solidFill>
              <a:srgbClr val="0F3614"/>
            </a:solidFill>
            <a:prstDash val="solid"/>
          </a:ln>
        </p:spPr>
      </p:sp>
      <p:sp>
        <p:nvSpPr>
          <p:cNvPr id="45" name="Text 43"/>
          <p:cNvSpPr/>
          <p:nvPr/>
        </p:nvSpPr>
        <p:spPr>
          <a:xfrm>
            <a:off x="2286000" y="4297680"/>
            <a:ext cx="164592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200 / $190K</a:t>
            </a:r>
            <a:endParaRPr lang="en-US" sz="1150" dirty="0"/>
          </a:p>
        </p:txBody>
      </p:sp>
      <p:sp>
        <p:nvSpPr>
          <p:cNvPr id="46" name="Shape 44"/>
          <p:cNvSpPr/>
          <p:nvPr/>
        </p:nvSpPr>
        <p:spPr>
          <a:xfrm>
            <a:off x="4023360" y="4297680"/>
            <a:ext cx="1920240" cy="502920"/>
          </a:xfrm>
          <a:prstGeom prst="roundRect">
            <a:avLst/>
          </a:prstGeom>
          <a:solidFill>
            <a:srgbClr val="FFFCED"/>
          </a:solidFill>
          <a:ln w="12700">
            <a:solidFill>
              <a:srgbClr val="0F3614"/>
            </a:solidFill>
            <a:prstDash val="solid"/>
          </a:ln>
        </p:spPr>
      </p:sp>
      <p:sp>
        <p:nvSpPr>
          <p:cNvPr id="47" name="Text 45"/>
          <p:cNvSpPr/>
          <p:nvPr/>
        </p:nvSpPr>
        <p:spPr>
          <a:xfrm>
            <a:off x="4114800" y="4297680"/>
            <a:ext cx="173736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180 / $972K</a:t>
            </a:r>
            <a:endParaRPr lang="en-US" sz="1150" dirty="0"/>
          </a:p>
        </p:txBody>
      </p:sp>
      <p:sp>
        <p:nvSpPr>
          <p:cNvPr id="48" name="Shape 46"/>
          <p:cNvSpPr/>
          <p:nvPr/>
        </p:nvSpPr>
        <p:spPr>
          <a:xfrm>
            <a:off x="5943600" y="4297680"/>
            <a:ext cx="1920240" cy="502920"/>
          </a:xfrm>
          <a:prstGeom prst="roundRect">
            <a:avLst/>
          </a:prstGeom>
          <a:solidFill>
            <a:srgbClr val="FFFCED"/>
          </a:solidFill>
          <a:ln w="12700">
            <a:solidFill>
              <a:srgbClr val="0F3614"/>
            </a:solidFill>
            <a:prstDash val="solid"/>
          </a:ln>
        </p:spPr>
      </p:sp>
      <p:sp>
        <p:nvSpPr>
          <p:cNvPr id="49" name="Text 47"/>
          <p:cNvSpPr/>
          <p:nvPr/>
        </p:nvSpPr>
        <p:spPr>
          <a:xfrm>
            <a:off x="6035040" y="4297680"/>
            <a:ext cx="173736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110 / $264K</a:t>
            </a:r>
            <a:endParaRPr lang="en-US" sz="1150" dirty="0"/>
          </a:p>
        </p:txBody>
      </p:sp>
      <p:sp>
        <p:nvSpPr>
          <p:cNvPr id="50" name="Shape 48"/>
          <p:cNvSpPr/>
          <p:nvPr/>
        </p:nvSpPr>
        <p:spPr>
          <a:xfrm>
            <a:off x="7863840" y="4297680"/>
            <a:ext cx="1920240" cy="502920"/>
          </a:xfrm>
          <a:prstGeom prst="roundRect">
            <a:avLst/>
          </a:prstGeom>
          <a:solidFill>
            <a:srgbClr val="FFFCED"/>
          </a:solidFill>
          <a:ln w="12700">
            <a:solidFill>
              <a:srgbClr val="0F3614"/>
            </a:solidFill>
            <a:prstDash val="solid"/>
          </a:ln>
        </p:spPr>
      </p:sp>
      <p:sp>
        <p:nvSpPr>
          <p:cNvPr id="51" name="Text 49"/>
          <p:cNvSpPr/>
          <p:nvPr/>
        </p:nvSpPr>
        <p:spPr>
          <a:xfrm>
            <a:off x="7955280" y="4297680"/>
            <a:ext cx="173736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4 / $640K</a:t>
            </a:r>
            <a:endParaRPr lang="en-US" sz="1150" dirty="0"/>
          </a:p>
        </p:txBody>
      </p:sp>
      <p:sp>
        <p:nvSpPr>
          <p:cNvPr id="52" name="Shape 50"/>
          <p:cNvSpPr/>
          <p:nvPr/>
        </p:nvSpPr>
        <p:spPr>
          <a:xfrm>
            <a:off x="9784080" y="4297680"/>
            <a:ext cx="1920240" cy="502920"/>
          </a:xfrm>
          <a:prstGeom prst="roundRect">
            <a:avLst/>
          </a:prstGeom>
          <a:solidFill>
            <a:srgbClr val="FFFCED"/>
          </a:solidFill>
          <a:ln w="12700">
            <a:solidFill>
              <a:srgbClr val="0F3614"/>
            </a:solidFill>
            <a:prstDash val="solid"/>
          </a:ln>
        </p:spPr>
      </p:sp>
      <p:sp>
        <p:nvSpPr>
          <p:cNvPr id="53" name="Text 51"/>
          <p:cNvSpPr/>
          <p:nvPr/>
        </p:nvSpPr>
        <p:spPr>
          <a:xfrm>
            <a:off x="9875520" y="4297680"/>
            <a:ext cx="1737360" cy="502920"/>
          </a:xfrm>
          <a:prstGeom prst="rect">
            <a:avLst/>
          </a:prstGeom>
          <a:noFill/>
          <a:ln/>
        </p:spPr>
        <p:txBody>
          <a:bodyPr wrap="square" lIns="0" tIns="0" rIns="0" bIns="0" rtlCol="0" anchor="ctr"/>
          <a:lstStyle/>
          <a:p>
            <a:pPr algn="ctr" indent="0" marL="0">
              <a:buNone/>
            </a:pPr>
            <a:r>
              <a:rPr lang="en-US" sz="1400" dirty="0">
                <a:solidFill>
                  <a:srgbClr val="0F3614"/>
                </a:solidFill>
                <a:latin typeface="Archivo Black" pitchFamily="34" charset="0"/>
                <a:ea typeface="Archivo Black" pitchFamily="34" charset="-122"/>
                <a:cs typeface="Archivo Black" pitchFamily="34" charset="-120"/>
              </a:rPr>
              <a:t>$2.07M</a:t>
            </a:r>
            <a:endParaRPr lang="en-US" sz="1400" dirty="0"/>
          </a:p>
        </p:txBody>
      </p:sp>
      <p:sp>
        <p:nvSpPr>
          <p:cNvPr id="54" name="Shape 52"/>
          <p:cNvSpPr/>
          <p:nvPr/>
        </p:nvSpPr>
        <p:spPr>
          <a:xfrm>
            <a:off x="548640" y="4800600"/>
            <a:ext cx="1645920" cy="502920"/>
          </a:xfrm>
          <a:prstGeom prst="roundRect">
            <a:avLst/>
          </a:prstGeom>
          <a:solidFill>
            <a:srgbClr val="F4EDD2"/>
          </a:solidFill>
          <a:ln w="12700">
            <a:solidFill>
              <a:srgbClr val="0F3614"/>
            </a:solidFill>
            <a:prstDash val="solid"/>
          </a:ln>
        </p:spPr>
      </p:sp>
      <p:sp>
        <p:nvSpPr>
          <p:cNvPr id="55" name="Text 53"/>
          <p:cNvSpPr/>
          <p:nvPr/>
        </p:nvSpPr>
        <p:spPr>
          <a:xfrm>
            <a:off x="640080" y="4800600"/>
            <a:ext cx="1463040" cy="502920"/>
          </a:xfrm>
          <a:prstGeom prst="rect">
            <a:avLst/>
          </a:prstGeom>
          <a:noFill/>
          <a:ln/>
        </p:spPr>
        <p:txBody>
          <a:bodyPr wrap="square" lIns="0" tIns="0" rIns="0" bIns="0" rtlCol="0" anchor="ctr"/>
          <a:lstStyle/>
          <a:p>
            <a:pPr algn="l" indent="0" marL="0">
              <a:buNone/>
            </a:pPr>
            <a:r>
              <a:rPr lang="en-US" sz="1150" dirty="0">
                <a:solidFill>
                  <a:srgbClr val="1F4F1F"/>
                </a:solidFill>
                <a:latin typeface="Inter" pitchFamily="34" charset="0"/>
                <a:ea typeface="Inter" pitchFamily="34" charset="-122"/>
                <a:cs typeface="Inter" pitchFamily="34" charset="-120"/>
              </a:rPr>
              <a:t>2029 · Y4</a:t>
            </a:r>
            <a:endParaRPr lang="en-US" sz="1150" dirty="0"/>
          </a:p>
        </p:txBody>
      </p:sp>
      <p:sp>
        <p:nvSpPr>
          <p:cNvPr id="56" name="Shape 54"/>
          <p:cNvSpPr/>
          <p:nvPr/>
        </p:nvSpPr>
        <p:spPr>
          <a:xfrm>
            <a:off x="2194560" y="4800600"/>
            <a:ext cx="1828800" cy="502920"/>
          </a:xfrm>
          <a:prstGeom prst="roundRect">
            <a:avLst/>
          </a:prstGeom>
          <a:solidFill>
            <a:srgbClr val="F4EDD2"/>
          </a:solidFill>
          <a:ln w="12700">
            <a:solidFill>
              <a:srgbClr val="0F3614"/>
            </a:solidFill>
            <a:prstDash val="solid"/>
          </a:ln>
        </p:spPr>
      </p:sp>
      <p:sp>
        <p:nvSpPr>
          <p:cNvPr id="57" name="Text 55"/>
          <p:cNvSpPr/>
          <p:nvPr/>
        </p:nvSpPr>
        <p:spPr>
          <a:xfrm>
            <a:off x="2286000" y="4800600"/>
            <a:ext cx="164592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400 / $380K</a:t>
            </a:r>
            <a:endParaRPr lang="en-US" sz="1150" dirty="0"/>
          </a:p>
        </p:txBody>
      </p:sp>
      <p:sp>
        <p:nvSpPr>
          <p:cNvPr id="58" name="Shape 56"/>
          <p:cNvSpPr/>
          <p:nvPr/>
        </p:nvSpPr>
        <p:spPr>
          <a:xfrm>
            <a:off x="4023360" y="4800600"/>
            <a:ext cx="1920240" cy="502920"/>
          </a:xfrm>
          <a:prstGeom prst="roundRect">
            <a:avLst/>
          </a:prstGeom>
          <a:solidFill>
            <a:srgbClr val="F4EDD2"/>
          </a:solidFill>
          <a:ln w="12700">
            <a:solidFill>
              <a:srgbClr val="0F3614"/>
            </a:solidFill>
            <a:prstDash val="solid"/>
          </a:ln>
        </p:spPr>
      </p:sp>
      <p:sp>
        <p:nvSpPr>
          <p:cNvPr id="59" name="Text 57"/>
          <p:cNvSpPr/>
          <p:nvPr/>
        </p:nvSpPr>
        <p:spPr>
          <a:xfrm>
            <a:off x="4114800" y="4800600"/>
            <a:ext cx="173736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400 / $2.16M</a:t>
            </a:r>
            <a:endParaRPr lang="en-US" sz="1150" dirty="0"/>
          </a:p>
        </p:txBody>
      </p:sp>
      <p:sp>
        <p:nvSpPr>
          <p:cNvPr id="60" name="Shape 58"/>
          <p:cNvSpPr/>
          <p:nvPr/>
        </p:nvSpPr>
        <p:spPr>
          <a:xfrm>
            <a:off x="5943600" y="4800600"/>
            <a:ext cx="1920240" cy="502920"/>
          </a:xfrm>
          <a:prstGeom prst="roundRect">
            <a:avLst/>
          </a:prstGeom>
          <a:solidFill>
            <a:srgbClr val="F4EDD2"/>
          </a:solidFill>
          <a:ln w="12700">
            <a:solidFill>
              <a:srgbClr val="0F3614"/>
            </a:solidFill>
            <a:prstDash val="solid"/>
          </a:ln>
        </p:spPr>
      </p:sp>
      <p:sp>
        <p:nvSpPr>
          <p:cNvPr id="61" name="Text 59"/>
          <p:cNvSpPr/>
          <p:nvPr/>
        </p:nvSpPr>
        <p:spPr>
          <a:xfrm>
            <a:off x="6035040" y="4800600"/>
            <a:ext cx="173736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250 / $600K</a:t>
            </a:r>
            <a:endParaRPr lang="en-US" sz="1150" dirty="0"/>
          </a:p>
        </p:txBody>
      </p:sp>
      <p:sp>
        <p:nvSpPr>
          <p:cNvPr id="62" name="Shape 60"/>
          <p:cNvSpPr/>
          <p:nvPr/>
        </p:nvSpPr>
        <p:spPr>
          <a:xfrm>
            <a:off x="7863840" y="4800600"/>
            <a:ext cx="1920240" cy="502920"/>
          </a:xfrm>
          <a:prstGeom prst="roundRect">
            <a:avLst/>
          </a:prstGeom>
          <a:solidFill>
            <a:srgbClr val="F4EDD2"/>
          </a:solidFill>
          <a:ln w="12700">
            <a:solidFill>
              <a:srgbClr val="0F3614"/>
            </a:solidFill>
            <a:prstDash val="solid"/>
          </a:ln>
        </p:spPr>
      </p:sp>
      <p:sp>
        <p:nvSpPr>
          <p:cNvPr id="63" name="Text 61"/>
          <p:cNvSpPr/>
          <p:nvPr/>
        </p:nvSpPr>
        <p:spPr>
          <a:xfrm>
            <a:off x="7955280" y="4800600"/>
            <a:ext cx="173736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8 / $1.4M</a:t>
            </a:r>
            <a:endParaRPr lang="en-US" sz="1150" dirty="0"/>
          </a:p>
        </p:txBody>
      </p:sp>
      <p:sp>
        <p:nvSpPr>
          <p:cNvPr id="64" name="Shape 62"/>
          <p:cNvSpPr/>
          <p:nvPr/>
        </p:nvSpPr>
        <p:spPr>
          <a:xfrm>
            <a:off x="9784080" y="4800600"/>
            <a:ext cx="1920240" cy="502920"/>
          </a:xfrm>
          <a:prstGeom prst="roundRect">
            <a:avLst/>
          </a:prstGeom>
          <a:solidFill>
            <a:srgbClr val="F4EDD2"/>
          </a:solidFill>
          <a:ln w="12700">
            <a:solidFill>
              <a:srgbClr val="0F3614"/>
            </a:solidFill>
            <a:prstDash val="solid"/>
          </a:ln>
        </p:spPr>
      </p:sp>
      <p:sp>
        <p:nvSpPr>
          <p:cNvPr id="65" name="Text 63"/>
          <p:cNvSpPr/>
          <p:nvPr/>
        </p:nvSpPr>
        <p:spPr>
          <a:xfrm>
            <a:off x="9875520" y="4800600"/>
            <a:ext cx="1737360" cy="502920"/>
          </a:xfrm>
          <a:prstGeom prst="rect">
            <a:avLst/>
          </a:prstGeom>
          <a:noFill/>
          <a:ln/>
        </p:spPr>
        <p:txBody>
          <a:bodyPr wrap="square" lIns="0" tIns="0" rIns="0" bIns="0" rtlCol="0" anchor="ctr"/>
          <a:lstStyle/>
          <a:p>
            <a:pPr algn="ctr" indent="0" marL="0">
              <a:buNone/>
            </a:pPr>
            <a:r>
              <a:rPr lang="en-US" sz="1400" dirty="0">
                <a:solidFill>
                  <a:srgbClr val="0F3614"/>
                </a:solidFill>
                <a:latin typeface="Archivo Black" pitchFamily="34" charset="0"/>
                <a:ea typeface="Archivo Black" pitchFamily="34" charset="-122"/>
                <a:cs typeface="Archivo Black" pitchFamily="34" charset="-120"/>
              </a:rPr>
              <a:t>$4.54M</a:t>
            </a:r>
            <a:endParaRPr lang="en-US" sz="1400" dirty="0"/>
          </a:p>
        </p:txBody>
      </p:sp>
      <p:sp>
        <p:nvSpPr>
          <p:cNvPr id="66" name="Shape 64"/>
          <p:cNvSpPr/>
          <p:nvPr/>
        </p:nvSpPr>
        <p:spPr>
          <a:xfrm>
            <a:off x="548640" y="5303520"/>
            <a:ext cx="1645920" cy="502920"/>
          </a:xfrm>
          <a:prstGeom prst="roundRect">
            <a:avLst/>
          </a:prstGeom>
          <a:solidFill>
            <a:srgbClr val="FFFCED"/>
          </a:solidFill>
          <a:ln w="12700">
            <a:solidFill>
              <a:srgbClr val="0F3614"/>
            </a:solidFill>
            <a:prstDash val="solid"/>
          </a:ln>
        </p:spPr>
      </p:sp>
      <p:sp>
        <p:nvSpPr>
          <p:cNvPr id="67" name="Text 65"/>
          <p:cNvSpPr/>
          <p:nvPr/>
        </p:nvSpPr>
        <p:spPr>
          <a:xfrm>
            <a:off x="640080" y="5303520"/>
            <a:ext cx="1463040" cy="502920"/>
          </a:xfrm>
          <a:prstGeom prst="rect">
            <a:avLst/>
          </a:prstGeom>
          <a:noFill/>
          <a:ln/>
        </p:spPr>
        <p:txBody>
          <a:bodyPr wrap="square" lIns="0" tIns="0" rIns="0" bIns="0" rtlCol="0" anchor="ctr"/>
          <a:lstStyle/>
          <a:p>
            <a:pPr algn="l" indent="0" marL="0">
              <a:buNone/>
            </a:pPr>
            <a:r>
              <a:rPr lang="en-US" sz="1150" dirty="0">
                <a:solidFill>
                  <a:srgbClr val="1F4F1F"/>
                </a:solidFill>
                <a:latin typeface="Inter" pitchFamily="34" charset="0"/>
                <a:ea typeface="Inter" pitchFamily="34" charset="-122"/>
                <a:cs typeface="Inter" pitchFamily="34" charset="-120"/>
              </a:rPr>
              <a:t>2030 · Y5</a:t>
            </a:r>
            <a:endParaRPr lang="en-US" sz="1150" dirty="0"/>
          </a:p>
        </p:txBody>
      </p:sp>
      <p:sp>
        <p:nvSpPr>
          <p:cNvPr id="68" name="Shape 66"/>
          <p:cNvSpPr/>
          <p:nvPr/>
        </p:nvSpPr>
        <p:spPr>
          <a:xfrm>
            <a:off x="2194560" y="5303520"/>
            <a:ext cx="1828800" cy="502920"/>
          </a:xfrm>
          <a:prstGeom prst="roundRect">
            <a:avLst/>
          </a:prstGeom>
          <a:solidFill>
            <a:srgbClr val="FFFCED"/>
          </a:solidFill>
          <a:ln w="12700">
            <a:solidFill>
              <a:srgbClr val="0F3614"/>
            </a:solidFill>
            <a:prstDash val="solid"/>
          </a:ln>
        </p:spPr>
      </p:sp>
      <p:sp>
        <p:nvSpPr>
          <p:cNvPr id="69" name="Text 67"/>
          <p:cNvSpPr/>
          <p:nvPr/>
        </p:nvSpPr>
        <p:spPr>
          <a:xfrm>
            <a:off x="2286000" y="5303520"/>
            <a:ext cx="164592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800 / $760K</a:t>
            </a:r>
            <a:endParaRPr lang="en-US" sz="1150" dirty="0"/>
          </a:p>
        </p:txBody>
      </p:sp>
      <p:sp>
        <p:nvSpPr>
          <p:cNvPr id="70" name="Shape 68"/>
          <p:cNvSpPr/>
          <p:nvPr/>
        </p:nvSpPr>
        <p:spPr>
          <a:xfrm>
            <a:off x="4023360" y="5303520"/>
            <a:ext cx="1920240" cy="502920"/>
          </a:xfrm>
          <a:prstGeom prst="roundRect">
            <a:avLst/>
          </a:prstGeom>
          <a:solidFill>
            <a:srgbClr val="FFFCED"/>
          </a:solidFill>
          <a:ln w="12700">
            <a:solidFill>
              <a:srgbClr val="0F3614"/>
            </a:solidFill>
            <a:prstDash val="solid"/>
          </a:ln>
        </p:spPr>
      </p:sp>
      <p:sp>
        <p:nvSpPr>
          <p:cNvPr id="71" name="Text 69"/>
          <p:cNvSpPr/>
          <p:nvPr/>
        </p:nvSpPr>
        <p:spPr>
          <a:xfrm>
            <a:off x="4114800" y="5303520"/>
            <a:ext cx="173736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900 / $4.86M</a:t>
            </a:r>
            <a:endParaRPr lang="en-US" sz="1150" dirty="0"/>
          </a:p>
        </p:txBody>
      </p:sp>
      <p:sp>
        <p:nvSpPr>
          <p:cNvPr id="72" name="Shape 70"/>
          <p:cNvSpPr/>
          <p:nvPr/>
        </p:nvSpPr>
        <p:spPr>
          <a:xfrm>
            <a:off x="5943600" y="5303520"/>
            <a:ext cx="1920240" cy="502920"/>
          </a:xfrm>
          <a:prstGeom prst="roundRect">
            <a:avLst/>
          </a:prstGeom>
          <a:solidFill>
            <a:srgbClr val="FFFCED"/>
          </a:solidFill>
          <a:ln w="12700">
            <a:solidFill>
              <a:srgbClr val="0F3614"/>
            </a:solidFill>
            <a:prstDash val="solid"/>
          </a:ln>
        </p:spPr>
      </p:sp>
      <p:sp>
        <p:nvSpPr>
          <p:cNvPr id="73" name="Text 71"/>
          <p:cNvSpPr/>
          <p:nvPr/>
        </p:nvSpPr>
        <p:spPr>
          <a:xfrm>
            <a:off x="6035040" y="5303520"/>
            <a:ext cx="173736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500 / $1.2M</a:t>
            </a:r>
            <a:endParaRPr lang="en-US" sz="1150" dirty="0"/>
          </a:p>
        </p:txBody>
      </p:sp>
      <p:sp>
        <p:nvSpPr>
          <p:cNvPr id="74" name="Shape 72"/>
          <p:cNvSpPr/>
          <p:nvPr/>
        </p:nvSpPr>
        <p:spPr>
          <a:xfrm>
            <a:off x="7863840" y="5303520"/>
            <a:ext cx="1920240" cy="502920"/>
          </a:xfrm>
          <a:prstGeom prst="roundRect">
            <a:avLst/>
          </a:prstGeom>
          <a:solidFill>
            <a:srgbClr val="FFFCED"/>
          </a:solidFill>
          <a:ln w="12700">
            <a:solidFill>
              <a:srgbClr val="0F3614"/>
            </a:solidFill>
            <a:prstDash val="solid"/>
          </a:ln>
        </p:spPr>
      </p:sp>
      <p:sp>
        <p:nvSpPr>
          <p:cNvPr id="75" name="Text 73"/>
          <p:cNvSpPr/>
          <p:nvPr/>
        </p:nvSpPr>
        <p:spPr>
          <a:xfrm>
            <a:off x="7955280" y="5303520"/>
            <a:ext cx="1737360" cy="502920"/>
          </a:xfrm>
          <a:prstGeom prst="rect">
            <a:avLst/>
          </a:prstGeom>
          <a:noFill/>
          <a:ln/>
        </p:spPr>
        <p:txBody>
          <a:bodyPr wrap="square" lIns="0" tIns="0" rIns="0" bIns="0" rtlCol="0" anchor="ctr"/>
          <a:lstStyle/>
          <a:p>
            <a:pPr algn="ctr" indent="0" marL="0">
              <a:buNone/>
            </a:pPr>
            <a:r>
              <a:rPr lang="en-US" sz="1150" dirty="0">
                <a:solidFill>
                  <a:srgbClr val="1F4F1F"/>
                </a:solidFill>
                <a:latin typeface="Inter" pitchFamily="34" charset="0"/>
                <a:ea typeface="Inter" pitchFamily="34" charset="-122"/>
                <a:cs typeface="Inter" pitchFamily="34" charset="-120"/>
              </a:rPr>
              <a:t>15 / $2.7M</a:t>
            </a:r>
            <a:endParaRPr lang="en-US" sz="1150" dirty="0"/>
          </a:p>
        </p:txBody>
      </p:sp>
      <p:sp>
        <p:nvSpPr>
          <p:cNvPr id="76" name="Shape 74"/>
          <p:cNvSpPr/>
          <p:nvPr/>
        </p:nvSpPr>
        <p:spPr>
          <a:xfrm>
            <a:off x="9784080" y="5303520"/>
            <a:ext cx="1920240" cy="502920"/>
          </a:xfrm>
          <a:prstGeom prst="roundRect">
            <a:avLst/>
          </a:prstGeom>
          <a:solidFill>
            <a:srgbClr val="FFFCED"/>
          </a:solidFill>
          <a:ln w="12700">
            <a:solidFill>
              <a:srgbClr val="0F3614"/>
            </a:solidFill>
            <a:prstDash val="solid"/>
          </a:ln>
        </p:spPr>
      </p:sp>
      <p:sp>
        <p:nvSpPr>
          <p:cNvPr id="77" name="Text 75"/>
          <p:cNvSpPr/>
          <p:nvPr/>
        </p:nvSpPr>
        <p:spPr>
          <a:xfrm>
            <a:off x="9875520" y="5303520"/>
            <a:ext cx="1737360" cy="502920"/>
          </a:xfrm>
          <a:prstGeom prst="rect">
            <a:avLst/>
          </a:prstGeom>
          <a:noFill/>
          <a:ln/>
        </p:spPr>
        <p:txBody>
          <a:bodyPr wrap="square" lIns="0" tIns="0" rIns="0" bIns="0" rtlCol="0" anchor="ctr"/>
          <a:lstStyle/>
          <a:p>
            <a:pPr algn="ctr" indent="0" marL="0">
              <a:buNone/>
            </a:pPr>
            <a:r>
              <a:rPr lang="en-US" sz="1400" dirty="0">
                <a:solidFill>
                  <a:srgbClr val="0F3614"/>
                </a:solidFill>
                <a:latin typeface="Archivo Black" pitchFamily="34" charset="0"/>
                <a:ea typeface="Archivo Black" pitchFamily="34" charset="-122"/>
                <a:cs typeface="Archivo Black" pitchFamily="34" charset="-120"/>
              </a:rPr>
              <a:t>$9.52M</a:t>
            </a:r>
            <a:endParaRPr lang="en-US" sz="1400" dirty="0"/>
          </a:p>
        </p:txBody>
      </p:sp>
      <p:sp>
        <p:nvSpPr>
          <p:cNvPr id="78" name="Shape 76"/>
          <p:cNvSpPr/>
          <p:nvPr/>
        </p:nvSpPr>
        <p:spPr>
          <a:xfrm>
            <a:off x="548640" y="5806440"/>
            <a:ext cx="11155680" cy="502920"/>
          </a:xfrm>
          <a:prstGeom prst="roundRect">
            <a:avLst/>
          </a:prstGeom>
          <a:solidFill>
            <a:srgbClr val="0F3614"/>
          </a:solidFill>
          <a:ln w="25400">
            <a:solidFill>
              <a:srgbClr val="3C7A29"/>
            </a:solidFill>
            <a:prstDash val="solid"/>
          </a:ln>
        </p:spPr>
      </p:sp>
      <p:sp>
        <p:nvSpPr>
          <p:cNvPr id="79" name="Text 77"/>
          <p:cNvSpPr/>
          <p:nvPr/>
        </p:nvSpPr>
        <p:spPr>
          <a:xfrm>
            <a:off x="685800" y="5806440"/>
            <a:ext cx="6858000" cy="502920"/>
          </a:xfrm>
          <a:prstGeom prst="rect">
            <a:avLst/>
          </a:prstGeom>
          <a:noFill/>
          <a:ln/>
        </p:spPr>
        <p:txBody>
          <a:bodyPr wrap="square" lIns="0" tIns="0" rIns="0" bIns="0" rtlCol="0" anchor="ctr"/>
          <a:lstStyle/>
          <a:p>
            <a:pPr indent="0" marL="0">
              <a:buNone/>
            </a:pPr>
            <a:r>
              <a:rPr lang="en-US" sz="1200" spc="300" kern="0" dirty="0">
                <a:solidFill>
                  <a:srgbClr val="3C7A29"/>
                </a:solidFill>
                <a:latin typeface="Archivo Black" pitchFamily="34" charset="0"/>
                <a:ea typeface="Archivo Black" pitchFamily="34" charset="-122"/>
                <a:cs typeface="Archivo Black" pitchFamily="34" charset="-120"/>
              </a:rPr>
              <a:t>5-YEAR CUMULATIVE REVENUE</a:t>
            </a:r>
            <a:endParaRPr lang="en-US" sz="1200" dirty="0"/>
          </a:p>
        </p:txBody>
      </p:sp>
      <p:sp>
        <p:nvSpPr>
          <p:cNvPr id="80" name="Text 78"/>
          <p:cNvSpPr/>
          <p:nvPr/>
        </p:nvSpPr>
        <p:spPr>
          <a:xfrm>
            <a:off x="8778240" y="5806440"/>
            <a:ext cx="2926080" cy="502920"/>
          </a:xfrm>
          <a:prstGeom prst="rect">
            <a:avLst/>
          </a:prstGeom>
          <a:noFill/>
          <a:ln/>
        </p:spPr>
        <p:txBody>
          <a:bodyPr wrap="square" lIns="0" tIns="0" rIns="0" bIns="0" rtlCol="0" anchor="ctr"/>
          <a:lstStyle/>
          <a:p>
            <a:pPr algn="ctr" indent="0" marL="0">
              <a:buNone/>
            </a:pPr>
            <a:r>
              <a:rPr lang="en-US" sz="1600" dirty="0">
                <a:solidFill>
                  <a:srgbClr val="FFFCED"/>
                </a:solidFill>
                <a:latin typeface="Archivo Black" pitchFamily="34" charset="0"/>
                <a:ea typeface="Archivo Black" pitchFamily="34" charset="-122"/>
                <a:cs typeface="Archivo Black" pitchFamily="34" charset="-120"/>
              </a:rPr>
              <a:t>~ $16.8M</a:t>
            </a:r>
            <a:endParaRPr lang="en-US" sz="1600" dirty="0"/>
          </a:p>
        </p:txBody>
      </p:sp>
      <p:sp>
        <p:nvSpPr>
          <p:cNvPr id="81" name="Text 79"/>
          <p:cNvSpPr/>
          <p:nvPr/>
        </p:nvSpPr>
        <p:spPr>
          <a:xfrm>
            <a:off x="548640" y="6355080"/>
            <a:ext cx="6400800" cy="274320"/>
          </a:xfrm>
          <a:prstGeom prst="rect">
            <a:avLst/>
          </a:prstGeom>
          <a:noFill/>
          <a:ln/>
        </p:spPr>
        <p:txBody>
          <a:bodyPr wrap="square" lIns="0" tIns="0" rIns="0" bIns="0" rtlCol="0" anchor="ctr"/>
          <a:lstStyle/>
          <a:p>
            <a:pPr indent="0" marL="0">
              <a:buNone/>
            </a:pPr>
            <a:r>
              <a:rPr lang="en-US" sz="1000" spc="400" kern="0" dirty="0">
                <a:solidFill>
                  <a:srgbClr val="5C6F5C"/>
                </a:solidFill>
                <a:latin typeface="Archivo Black" pitchFamily="34" charset="0"/>
                <a:ea typeface="Archivo Black" pitchFamily="34" charset="-122"/>
                <a:cs typeface="Archivo Black" pitchFamily="34" charset="-120"/>
              </a:rPr>
              <a:t>RAISING FUTURE FOUNDERS · INVESTOR MEMO</a:t>
            </a:r>
            <a:endParaRPr lang="en-US" sz="1000" dirty="0"/>
          </a:p>
        </p:txBody>
      </p:sp>
      <p:sp>
        <p:nvSpPr>
          <p:cNvPr id="82" name="Text 80"/>
          <p:cNvSpPr/>
          <p:nvPr/>
        </p:nvSpPr>
        <p:spPr>
          <a:xfrm>
            <a:off x="10820095" y="6355080"/>
            <a:ext cx="914400" cy="274320"/>
          </a:xfrm>
          <a:prstGeom prst="rect">
            <a:avLst/>
          </a:prstGeom>
          <a:noFill/>
          <a:ln/>
        </p:spPr>
        <p:txBody>
          <a:bodyPr wrap="square" lIns="0" tIns="0" rIns="0" bIns="0" rtlCol="0" anchor="ctr"/>
          <a:lstStyle/>
          <a:p>
            <a:pPr algn="r" indent="0" marL="0">
              <a:buNone/>
            </a:pPr>
            <a:r>
              <a:rPr lang="en-US" sz="1000" spc="300" kern="0" dirty="0">
                <a:solidFill>
                  <a:srgbClr val="5C6F5C"/>
                </a:solidFill>
                <a:latin typeface="Archivo Black" pitchFamily="34" charset="0"/>
                <a:ea typeface="Archivo Black" pitchFamily="34" charset="-122"/>
                <a:cs typeface="Archivo Black" pitchFamily="34" charset="-120"/>
              </a:rPr>
              <a:t>12 / 16</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CED"/>
        </a:solidFill>
      </p:bgPr>
    </p:bg>
    <p:spTree>
      <p:nvGrpSpPr>
        <p:cNvPr id="1" name=""/>
        <p:cNvGrpSpPr/>
        <p:nvPr/>
      </p:nvGrpSpPr>
      <p:grpSpPr>
        <a:xfrm>
          <a:off x="0" y="0"/>
          <a:ext cx="0" cy="0"/>
          <a:chOff x="0" y="0"/>
          <a:chExt cx="0" cy="0"/>
        </a:xfrm>
      </p:grpSpPr>
      <p:sp>
        <p:nvSpPr>
          <p:cNvPr id="2" name="Shape 0"/>
          <p:cNvSpPr/>
          <p:nvPr/>
        </p:nvSpPr>
        <p:spPr>
          <a:xfrm>
            <a:off x="548640" y="502920"/>
            <a:ext cx="164592" cy="164592"/>
          </a:xfrm>
          <a:prstGeom prst="ellipse">
            <a:avLst/>
          </a:prstGeom>
          <a:solidFill>
            <a:srgbClr val="3C7A29"/>
          </a:solidFill>
          <a:ln/>
        </p:spPr>
      </p:sp>
      <p:sp>
        <p:nvSpPr>
          <p:cNvPr id="3" name="Text 1"/>
          <p:cNvSpPr/>
          <p:nvPr/>
        </p:nvSpPr>
        <p:spPr>
          <a:xfrm>
            <a:off x="822960" y="457200"/>
            <a:ext cx="5486400" cy="292608"/>
          </a:xfrm>
          <a:prstGeom prst="rect">
            <a:avLst/>
          </a:prstGeom>
          <a:noFill/>
          <a:ln/>
        </p:spPr>
        <p:txBody>
          <a:bodyPr wrap="square" lIns="0" tIns="0" rIns="0" bIns="0" rtlCol="0" anchor="ctr"/>
          <a:lstStyle/>
          <a:p>
            <a:pPr indent="0" marL="0">
              <a:buNone/>
            </a:pPr>
            <a:r>
              <a:rPr lang="en-US" sz="1150" spc="500" kern="0" dirty="0">
                <a:solidFill>
                  <a:srgbClr val="5C6F5C"/>
                </a:solidFill>
                <a:latin typeface="Archivo Black" pitchFamily="34" charset="0"/>
                <a:ea typeface="Archivo Black" pitchFamily="34" charset="-122"/>
                <a:cs typeface="Archivo Black" pitchFamily="34" charset="-120"/>
              </a:rPr>
              <a:t>12 · TRACTION</a:t>
            </a:r>
            <a:endParaRPr lang="en-US" sz="1150" dirty="0"/>
          </a:p>
        </p:txBody>
      </p:sp>
      <p:sp>
        <p:nvSpPr>
          <p:cNvPr id="4" name="Text 2"/>
          <p:cNvSpPr/>
          <p:nvPr/>
        </p:nvSpPr>
        <p:spPr>
          <a:xfrm>
            <a:off x="548640" y="1097280"/>
            <a:ext cx="10972800" cy="914400"/>
          </a:xfrm>
          <a:prstGeom prst="rect">
            <a:avLst/>
          </a:prstGeom>
          <a:noFill/>
          <a:ln/>
        </p:spPr>
        <p:txBody>
          <a:bodyPr wrap="square" lIns="0" tIns="0" rIns="0" bIns="0" rtlCol="0" anchor="ctr"/>
          <a:lstStyle/>
          <a:p>
            <a:pPr indent="0" marL="0">
              <a:buNone/>
            </a:pPr>
            <a:r>
              <a:rPr lang="en-US" sz="3200" dirty="0">
                <a:solidFill>
                  <a:srgbClr val="0F3614"/>
                </a:solidFill>
                <a:latin typeface="Archivo Black" pitchFamily="34" charset="0"/>
                <a:ea typeface="Archivo Black" pitchFamily="34" charset="-122"/>
                <a:cs typeface="Archivo Black" pitchFamily="34" charset="-120"/>
              </a:rPr>
              <a:t>Where we are right now.</a:t>
            </a:r>
            <a:endParaRPr lang="en-US" sz="3200" dirty="0"/>
          </a:p>
        </p:txBody>
      </p:sp>
      <p:sp>
        <p:nvSpPr>
          <p:cNvPr id="5" name="Shape 3"/>
          <p:cNvSpPr/>
          <p:nvPr/>
        </p:nvSpPr>
        <p:spPr>
          <a:xfrm>
            <a:off x="548640" y="2194560"/>
            <a:ext cx="2743200" cy="1645920"/>
          </a:xfrm>
          <a:prstGeom prst="roundRect">
            <a:avLst>
              <a:gd name="adj" fmla="val 5556"/>
            </a:avLst>
          </a:prstGeom>
          <a:solidFill>
            <a:srgbClr val="FFFCED"/>
          </a:solidFill>
          <a:ln w="25400">
            <a:solidFill>
              <a:srgbClr val="0F3614"/>
            </a:solidFill>
            <a:prstDash val="solid"/>
          </a:ln>
        </p:spPr>
      </p:sp>
      <p:sp>
        <p:nvSpPr>
          <p:cNvPr id="6" name="Shape 4"/>
          <p:cNvSpPr/>
          <p:nvPr/>
        </p:nvSpPr>
        <p:spPr>
          <a:xfrm>
            <a:off x="548640" y="2194560"/>
            <a:ext cx="109728" cy="1645920"/>
          </a:xfrm>
          <a:prstGeom prst="rect">
            <a:avLst/>
          </a:prstGeom>
          <a:solidFill>
            <a:srgbClr val="3C7A29"/>
          </a:solidFill>
          <a:ln/>
        </p:spPr>
      </p:sp>
      <p:sp>
        <p:nvSpPr>
          <p:cNvPr id="7" name="Text 5"/>
          <p:cNvSpPr/>
          <p:nvPr/>
        </p:nvSpPr>
        <p:spPr>
          <a:xfrm>
            <a:off x="777240" y="2286000"/>
            <a:ext cx="2468880" cy="640080"/>
          </a:xfrm>
          <a:prstGeom prst="rect">
            <a:avLst/>
          </a:prstGeom>
          <a:noFill/>
          <a:ln/>
        </p:spPr>
        <p:txBody>
          <a:bodyPr wrap="square" lIns="0" tIns="0" rIns="0" bIns="0" rtlCol="0" anchor="ctr"/>
          <a:lstStyle/>
          <a:p>
            <a:pPr indent="0" marL="0">
              <a:buNone/>
            </a:pPr>
            <a:r>
              <a:rPr lang="en-US" sz="2600" dirty="0">
                <a:solidFill>
                  <a:srgbClr val="0F3614"/>
                </a:solidFill>
                <a:latin typeface="Archivo Black" pitchFamily="34" charset="0"/>
                <a:ea typeface="Archivo Black" pitchFamily="34" charset="-122"/>
                <a:cs typeface="Archivo Black" pitchFamily="34" charset="-120"/>
              </a:rPr>
              <a:t>5 weeks</a:t>
            </a:r>
            <a:endParaRPr lang="en-US" sz="2600" dirty="0"/>
          </a:p>
        </p:txBody>
      </p:sp>
      <p:sp>
        <p:nvSpPr>
          <p:cNvPr id="8" name="Text 6"/>
          <p:cNvSpPr/>
          <p:nvPr/>
        </p:nvSpPr>
        <p:spPr>
          <a:xfrm>
            <a:off x="777240" y="2926080"/>
            <a:ext cx="2468880" cy="868680"/>
          </a:xfrm>
          <a:prstGeom prst="rect">
            <a:avLst/>
          </a:prstGeom>
          <a:noFill/>
          <a:ln/>
        </p:spPr>
        <p:txBody>
          <a:bodyPr wrap="square" lIns="0" tIns="0" rIns="0" bIns="0" rtlCol="0" anchor="ctr"/>
          <a:lstStyle/>
          <a:p>
            <a:pPr indent="0" marL="0">
              <a:buNone/>
            </a:pPr>
            <a:r>
              <a:rPr lang="en-US" sz="1150" dirty="0">
                <a:solidFill>
                  <a:srgbClr val="1F4F1F"/>
                </a:solidFill>
                <a:latin typeface="Inter" pitchFamily="34" charset="0"/>
                <a:ea typeface="Inter" pitchFamily="34" charset="-122"/>
                <a:cs typeface="Inter" pitchFamily="34" charset="-120"/>
              </a:rPr>
              <a:t>Founders Liftoff summer cohort dates locked (mid-June to late July 2026)</a:t>
            </a:r>
            <a:endParaRPr lang="en-US" sz="1150" dirty="0"/>
          </a:p>
        </p:txBody>
      </p:sp>
      <p:sp>
        <p:nvSpPr>
          <p:cNvPr id="9" name="Shape 7"/>
          <p:cNvSpPr/>
          <p:nvPr/>
        </p:nvSpPr>
        <p:spPr>
          <a:xfrm>
            <a:off x="3474720" y="2194560"/>
            <a:ext cx="2743200" cy="1645920"/>
          </a:xfrm>
          <a:prstGeom prst="roundRect">
            <a:avLst>
              <a:gd name="adj" fmla="val 5556"/>
            </a:avLst>
          </a:prstGeom>
          <a:solidFill>
            <a:srgbClr val="FFFCED"/>
          </a:solidFill>
          <a:ln w="25400">
            <a:solidFill>
              <a:srgbClr val="0F3614"/>
            </a:solidFill>
            <a:prstDash val="solid"/>
          </a:ln>
        </p:spPr>
      </p:sp>
      <p:sp>
        <p:nvSpPr>
          <p:cNvPr id="10" name="Shape 8"/>
          <p:cNvSpPr/>
          <p:nvPr/>
        </p:nvSpPr>
        <p:spPr>
          <a:xfrm>
            <a:off x="3474720" y="2194560"/>
            <a:ext cx="109728" cy="1645920"/>
          </a:xfrm>
          <a:prstGeom prst="rect">
            <a:avLst/>
          </a:prstGeom>
          <a:solidFill>
            <a:srgbClr val="3C7A29"/>
          </a:solidFill>
          <a:ln/>
        </p:spPr>
      </p:sp>
      <p:sp>
        <p:nvSpPr>
          <p:cNvPr id="11" name="Text 9"/>
          <p:cNvSpPr/>
          <p:nvPr/>
        </p:nvSpPr>
        <p:spPr>
          <a:xfrm>
            <a:off x="3703320" y="2286000"/>
            <a:ext cx="2468880" cy="640080"/>
          </a:xfrm>
          <a:prstGeom prst="rect">
            <a:avLst/>
          </a:prstGeom>
          <a:noFill/>
          <a:ln/>
        </p:spPr>
        <p:txBody>
          <a:bodyPr wrap="square" lIns="0" tIns="0" rIns="0" bIns="0" rtlCol="0" anchor="ctr"/>
          <a:lstStyle/>
          <a:p>
            <a:pPr indent="0" marL="0">
              <a:buNone/>
            </a:pPr>
            <a:r>
              <a:rPr lang="en-US" sz="2600" dirty="0">
                <a:solidFill>
                  <a:srgbClr val="0F3614"/>
                </a:solidFill>
                <a:latin typeface="Archivo Black" pitchFamily="34" charset="0"/>
                <a:ea typeface="Archivo Black" pitchFamily="34" charset="-122"/>
                <a:cs typeface="Archivo Black" pitchFamily="34" charset="-120"/>
              </a:rPr>
              <a:t>20</a:t>
            </a:r>
            <a:endParaRPr lang="en-US" sz="2600" dirty="0"/>
          </a:p>
        </p:txBody>
      </p:sp>
      <p:sp>
        <p:nvSpPr>
          <p:cNvPr id="12" name="Text 10"/>
          <p:cNvSpPr/>
          <p:nvPr/>
        </p:nvSpPr>
        <p:spPr>
          <a:xfrm>
            <a:off x="3703320" y="2926080"/>
            <a:ext cx="2468880" cy="868680"/>
          </a:xfrm>
          <a:prstGeom prst="rect">
            <a:avLst/>
          </a:prstGeom>
          <a:noFill/>
          <a:ln/>
        </p:spPr>
        <p:txBody>
          <a:bodyPr wrap="square" lIns="0" tIns="0" rIns="0" bIns="0" rtlCol="0" anchor="ctr"/>
          <a:lstStyle/>
          <a:p>
            <a:pPr indent="0" marL="0">
              <a:buNone/>
            </a:pPr>
            <a:r>
              <a:rPr lang="en-US" sz="1150" dirty="0">
                <a:solidFill>
                  <a:srgbClr val="1F4F1F"/>
                </a:solidFill>
                <a:latin typeface="Inter" pitchFamily="34" charset="0"/>
                <a:ea typeface="Inter" pitchFamily="34" charset="-122"/>
                <a:cs typeface="Inter" pitchFamily="34" charset="-120"/>
              </a:rPr>
              <a:t>applications in the pipeline from organic outreach in NV, TX, CA</a:t>
            </a:r>
            <a:endParaRPr lang="en-US" sz="1150" dirty="0"/>
          </a:p>
        </p:txBody>
      </p:sp>
      <p:sp>
        <p:nvSpPr>
          <p:cNvPr id="13" name="Shape 11"/>
          <p:cNvSpPr/>
          <p:nvPr/>
        </p:nvSpPr>
        <p:spPr>
          <a:xfrm>
            <a:off x="6400800" y="2194560"/>
            <a:ext cx="2743200" cy="1645920"/>
          </a:xfrm>
          <a:prstGeom prst="roundRect">
            <a:avLst>
              <a:gd name="adj" fmla="val 5556"/>
            </a:avLst>
          </a:prstGeom>
          <a:solidFill>
            <a:srgbClr val="FFFCED"/>
          </a:solidFill>
          <a:ln w="25400">
            <a:solidFill>
              <a:srgbClr val="0F3614"/>
            </a:solidFill>
            <a:prstDash val="solid"/>
          </a:ln>
        </p:spPr>
      </p:sp>
      <p:sp>
        <p:nvSpPr>
          <p:cNvPr id="14" name="Shape 12"/>
          <p:cNvSpPr/>
          <p:nvPr/>
        </p:nvSpPr>
        <p:spPr>
          <a:xfrm>
            <a:off x="6400800" y="2194560"/>
            <a:ext cx="109728" cy="1645920"/>
          </a:xfrm>
          <a:prstGeom prst="rect">
            <a:avLst/>
          </a:prstGeom>
          <a:solidFill>
            <a:srgbClr val="3C7A29"/>
          </a:solidFill>
          <a:ln/>
        </p:spPr>
      </p:sp>
      <p:sp>
        <p:nvSpPr>
          <p:cNvPr id="15" name="Text 13"/>
          <p:cNvSpPr/>
          <p:nvPr/>
        </p:nvSpPr>
        <p:spPr>
          <a:xfrm>
            <a:off x="6629400" y="2286000"/>
            <a:ext cx="2468880" cy="640080"/>
          </a:xfrm>
          <a:prstGeom prst="rect">
            <a:avLst/>
          </a:prstGeom>
          <a:noFill/>
          <a:ln/>
        </p:spPr>
        <p:txBody>
          <a:bodyPr wrap="square" lIns="0" tIns="0" rIns="0" bIns="0" rtlCol="0" anchor="ctr"/>
          <a:lstStyle/>
          <a:p>
            <a:pPr indent="0" marL="0">
              <a:buNone/>
            </a:pPr>
            <a:r>
              <a:rPr lang="en-US" sz="2600" dirty="0">
                <a:solidFill>
                  <a:srgbClr val="0F3614"/>
                </a:solidFill>
                <a:latin typeface="Archivo Black" pitchFamily="34" charset="0"/>
                <a:ea typeface="Archivo Black" pitchFamily="34" charset="-122"/>
                <a:cs typeface="Archivo Black" pitchFamily="34" charset="-120"/>
              </a:rPr>
              <a:t>12</a:t>
            </a:r>
            <a:endParaRPr lang="en-US" sz="2600" dirty="0"/>
          </a:p>
        </p:txBody>
      </p:sp>
      <p:sp>
        <p:nvSpPr>
          <p:cNvPr id="16" name="Text 14"/>
          <p:cNvSpPr/>
          <p:nvPr/>
        </p:nvSpPr>
        <p:spPr>
          <a:xfrm>
            <a:off x="6629400" y="2926080"/>
            <a:ext cx="2468880" cy="868680"/>
          </a:xfrm>
          <a:prstGeom prst="rect">
            <a:avLst/>
          </a:prstGeom>
          <a:noFill/>
          <a:ln/>
        </p:spPr>
        <p:txBody>
          <a:bodyPr wrap="square" lIns="0" tIns="0" rIns="0" bIns="0" rtlCol="0" anchor="ctr"/>
          <a:lstStyle/>
          <a:p>
            <a:pPr indent="0" marL="0">
              <a:buNone/>
            </a:pPr>
            <a:r>
              <a:rPr lang="en-US" sz="1150" dirty="0">
                <a:solidFill>
                  <a:srgbClr val="1F4F1F"/>
                </a:solidFill>
                <a:latin typeface="Inter" pitchFamily="34" charset="0"/>
                <a:ea typeface="Inter" pitchFamily="34" charset="-122"/>
                <a:cs typeface="Inter" pitchFamily="34" charset="-120"/>
              </a:rPr>
              <a:t>founder mentors verbally committed to fireside sessions</a:t>
            </a:r>
            <a:endParaRPr lang="en-US" sz="1150" dirty="0"/>
          </a:p>
        </p:txBody>
      </p:sp>
      <p:sp>
        <p:nvSpPr>
          <p:cNvPr id="17" name="Shape 15"/>
          <p:cNvSpPr/>
          <p:nvPr/>
        </p:nvSpPr>
        <p:spPr>
          <a:xfrm>
            <a:off x="9326880" y="2194560"/>
            <a:ext cx="2743200" cy="1645920"/>
          </a:xfrm>
          <a:prstGeom prst="roundRect">
            <a:avLst>
              <a:gd name="adj" fmla="val 5556"/>
            </a:avLst>
          </a:prstGeom>
          <a:solidFill>
            <a:srgbClr val="FFFCED"/>
          </a:solidFill>
          <a:ln w="25400">
            <a:solidFill>
              <a:srgbClr val="0F3614"/>
            </a:solidFill>
            <a:prstDash val="solid"/>
          </a:ln>
        </p:spPr>
      </p:sp>
      <p:sp>
        <p:nvSpPr>
          <p:cNvPr id="18" name="Shape 16"/>
          <p:cNvSpPr/>
          <p:nvPr/>
        </p:nvSpPr>
        <p:spPr>
          <a:xfrm>
            <a:off x="9326880" y="2194560"/>
            <a:ext cx="109728" cy="1645920"/>
          </a:xfrm>
          <a:prstGeom prst="rect">
            <a:avLst/>
          </a:prstGeom>
          <a:solidFill>
            <a:srgbClr val="3C7A29"/>
          </a:solidFill>
          <a:ln/>
        </p:spPr>
      </p:sp>
      <p:sp>
        <p:nvSpPr>
          <p:cNvPr id="19" name="Text 17"/>
          <p:cNvSpPr/>
          <p:nvPr/>
        </p:nvSpPr>
        <p:spPr>
          <a:xfrm>
            <a:off x="9555480" y="2286000"/>
            <a:ext cx="2468880" cy="640080"/>
          </a:xfrm>
          <a:prstGeom prst="rect">
            <a:avLst/>
          </a:prstGeom>
          <a:noFill/>
          <a:ln/>
        </p:spPr>
        <p:txBody>
          <a:bodyPr wrap="square" lIns="0" tIns="0" rIns="0" bIns="0" rtlCol="0" anchor="ctr"/>
          <a:lstStyle/>
          <a:p>
            <a:pPr indent="0" marL="0">
              <a:buNone/>
            </a:pPr>
            <a:r>
              <a:rPr lang="en-US" sz="2600" dirty="0">
                <a:solidFill>
                  <a:srgbClr val="0F3614"/>
                </a:solidFill>
                <a:latin typeface="Archivo Black" pitchFamily="34" charset="0"/>
                <a:ea typeface="Archivo Black" pitchFamily="34" charset="-122"/>
                <a:cs typeface="Archivo Black" pitchFamily="34" charset="-120"/>
              </a:rPr>
              <a:t>0</a:t>
            </a:r>
            <a:endParaRPr lang="en-US" sz="2600" dirty="0"/>
          </a:p>
        </p:txBody>
      </p:sp>
      <p:sp>
        <p:nvSpPr>
          <p:cNvPr id="20" name="Text 18"/>
          <p:cNvSpPr/>
          <p:nvPr/>
        </p:nvSpPr>
        <p:spPr>
          <a:xfrm>
            <a:off x="9555480" y="2926080"/>
            <a:ext cx="2468880" cy="868680"/>
          </a:xfrm>
          <a:prstGeom prst="rect">
            <a:avLst/>
          </a:prstGeom>
          <a:noFill/>
          <a:ln/>
        </p:spPr>
        <p:txBody>
          <a:bodyPr wrap="square" lIns="0" tIns="0" rIns="0" bIns="0" rtlCol="0" anchor="ctr"/>
          <a:lstStyle/>
          <a:p>
            <a:pPr indent="0" marL="0">
              <a:buNone/>
            </a:pPr>
            <a:r>
              <a:rPr lang="en-US" sz="1150" dirty="0">
                <a:solidFill>
                  <a:srgbClr val="1F4F1F"/>
                </a:solidFill>
                <a:latin typeface="Inter" pitchFamily="34" charset="0"/>
                <a:ea typeface="Inter" pitchFamily="34" charset="-122"/>
                <a:cs typeface="Inter" pitchFamily="34" charset="-120"/>
              </a:rPr>
              <a:t>marketing spend so far. All organic, all referrals.</a:t>
            </a:r>
            <a:endParaRPr lang="en-US" sz="1150" dirty="0"/>
          </a:p>
        </p:txBody>
      </p:sp>
      <p:sp>
        <p:nvSpPr>
          <p:cNvPr id="21" name="Shape 19"/>
          <p:cNvSpPr/>
          <p:nvPr/>
        </p:nvSpPr>
        <p:spPr>
          <a:xfrm>
            <a:off x="548640" y="4206240"/>
            <a:ext cx="11155680" cy="2194560"/>
          </a:xfrm>
          <a:prstGeom prst="roundRect">
            <a:avLst>
              <a:gd name="adj" fmla="val 4167"/>
            </a:avLst>
          </a:prstGeom>
          <a:solidFill>
            <a:srgbClr val="0F3614"/>
          </a:solidFill>
          <a:ln w="25400">
            <a:solidFill>
              <a:srgbClr val="0F3614"/>
            </a:solidFill>
            <a:prstDash val="solid"/>
          </a:ln>
        </p:spPr>
      </p:sp>
      <p:sp>
        <p:nvSpPr>
          <p:cNvPr id="22" name="Text 20"/>
          <p:cNvSpPr/>
          <p:nvPr/>
        </p:nvSpPr>
        <p:spPr>
          <a:xfrm>
            <a:off x="777240" y="4343400"/>
            <a:ext cx="10972800" cy="365760"/>
          </a:xfrm>
          <a:prstGeom prst="rect">
            <a:avLst/>
          </a:prstGeom>
          <a:noFill/>
          <a:ln/>
        </p:spPr>
        <p:txBody>
          <a:bodyPr wrap="square" lIns="0" tIns="0" rIns="0" bIns="0" rtlCol="0" anchor="ctr"/>
          <a:lstStyle/>
          <a:p>
            <a:pPr indent="0" marL="0">
              <a:buNone/>
            </a:pPr>
            <a:r>
              <a:rPr lang="en-US" sz="1200" spc="400" kern="0" dirty="0">
                <a:solidFill>
                  <a:srgbClr val="3C7A29"/>
                </a:solidFill>
                <a:latin typeface="Archivo Black" pitchFamily="34" charset="0"/>
                <a:ea typeface="Archivo Black" pitchFamily="34" charset="-122"/>
                <a:cs typeface="Archivo Black" pitchFamily="34" charset="-120"/>
              </a:rPr>
              <a:t>MILESTONES</a:t>
            </a:r>
            <a:endParaRPr lang="en-US" sz="1200" dirty="0"/>
          </a:p>
        </p:txBody>
      </p:sp>
      <p:sp>
        <p:nvSpPr>
          <p:cNvPr id="23" name="Text 21"/>
          <p:cNvSpPr/>
          <p:nvPr/>
        </p:nvSpPr>
        <p:spPr>
          <a:xfrm>
            <a:off x="777240" y="4709160"/>
            <a:ext cx="10607040" cy="1737360"/>
          </a:xfrm>
          <a:prstGeom prst="rect">
            <a:avLst/>
          </a:prstGeom>
          <a:noFill/>
          <a:ln/>
        </p:spPr>
        <p:txBody>
          <a:bodyPr wrap="square" lIns="0" tIns="0" rIns="0" bIns="0" rtlCol="0" anchor="ctr"/>
          <a:lstStyle/>
          <a:p>
            <a:pPr marL="342900" indent="-342900">
              <a:spcAft>
                <a:spcPts val="400"/>
              </a:spcAft>
              <a:buSzPct val="100000"/>
              <a:buChar char="●"/>
            </a:pPr>
            <a:r>
              <a:rPr lang="en-US" sz="1200" dirty="0">
                <a:solidFill>
                  <a:srgbClr val="FFFCED"/>
                </a:solidFill>
                <a:latin typeface="Inter" pitchFamily="34" charset="0"/>
                <a:ea typeface="Inter" pitchFamily="34" charset="-122"/>
                <a:cs typeface="Inter" pitchFamily="34" charset="-120"/>
              </a:rPr>
              <a:t>June 2, 2026: Free parent webinar (registrations open).</a:t>
            </a:r>
            <a:endParaRPr lang="en-US" sz="1200" dirty="0"/>
          </a:p>
          <a:p>
            <a:pPr marL="342900" indent="-342900">
              <a:spcAft>
                <a:spcPts val="400"/>
              </a:spcAft>
              <a:buSzPct val="100000"/>
              <a:buChar char="●"/>
            </a:pPr>
            <a:r>
              <a:rPr lang="en-US" sz="1200" dirty="0">
                <a:solidFill>
                  <a:srgbClr val="FFFCED"/>
                </a:solidFill>
                <a:latin typeface="Inter" pitchFamily="34" charset="0"/>
                <a:ea typeface="Inter" pitchFamily="34" charset="-122"/>
                <a:cs typeface="Inter" pitchFamily="34" charset="-120"/>
              </a:rPr>
              <a:t>Mid-June: Founders Liftoff cohort 1 begins (target 15-25 paying families).</a:t>
            </a:r>
            <a:endParaRPr lang="en-US" sz="1200" dirty="0"/>
          </a:p>
          <a:p>
            <a:pPr marL="342900" indent="-342900">
              <a:spcAft>
                <a:spcPts val="400"/>
              </a:spcAft>
              <a:buSzPct val="100000"/>
              <a:buChar char="●"/>
            </a:pPr>
            <a:r>
              <a:rPr lang="en-US" sz="1200" dirty="0">
                <a:solidFill>
                  <a:srgbClr val="FFFCED"/>
                </a:solidFill>
                <a:latin typeface="Inter" pitchFamily="34" charset="0"/>
                <a:ea typeface="Inter" pitchFamily="34" charset="-122"/>
                <a:cs typeface="Inter" pitchFamily="34" charset="-120"/>
              </a:rPr>
              <a:t>Late July: Path Forward showcase + invitations to 2-year cohort.</a:t>
            </a:r>
            <a:endParaRPr lang="en-US" sz="1200" dirty="0"/>
          </a:p>
          <a:p>
            <a:pPr marL="342900" indent="-342900">
              <a:spcAft>
                <a:spcPts val="400"/>
              </a:spcAft>
              <a:buSzPct val="100000"/>
              <a:buChar char="●"/>
            </a:pPr>
            <a:r>
              <a:rPr lang="en-US" sz="1200" dirty="0">
                <a:solidFill>
                  <a:srgbClr val="FFFCED"/>
                </a:solidFill>
                <a:latin typeface="Inter" pitchFamily="34" charset="0"/>
                <a:ea typeface="Inter" pitchFamily="34" charset="-122"/>
                <a:cs typeface="Inter" pitchFamily="34" charset="-120"/>
              </a:rPr>
              <a:t>Fall 2026: 2-year cohort 1 begins (target 25 enrolled, $135K+ ARR).</a:t>
            </a:r>
            <a:endParaRPr lang="en-US" sz="1200" dirty="0"/>
          </a:p>
          <a:p>
            <a:pPr marL="342900" indent="-342900">
              <a:spcAft>
                <a:spcPts val="400"/>
              </a:spcAft>
              <a:buSzPct val="100000"/>
              <a:buChar char="●"/>
            </a:pPr>
            <a:r>
              <a:rPr lang="en-US" sz="1200" dirty="0">
                <a:solidFill>
                  <a:srgbClr val="FFFCED"/>
                </a:solidFill>
                <a:latin typeface="Inter" pitchFamily="34" charset="0"/>
                <a:ea typeface="Inter" pitchFamily="34" charset="-122"/>
                <a:cs typeface="Inter" pitchFamily="34" charset="-120"/>
              </a:rPr>
              <a:t>Q1 2027: App MVP live. Child psychiatrist on staff. AI engineering team in place.</a:t>
            </a:r>
            <a:endParaRPr lang="en-US" sz="1200" dirty="0"/>
          </a:p>
        </p:txBody>
      </p:sp>
      <p:sp>
        <p:nvSpPr>
          <p:cNvPr id="24" name="Text 22"/>
          <p:cNvSpPr/>
          <p:nvPr/>
        </p:nvSpPr>
        <p:spPr>
          <a:xfrm>
            <a:off x="548640" y="6355080"/>
            <a:ext cx="6400800" cy="274320"/>
          </a:xfrm>
          <a:prstGeom prst="rect">
            <a:avLst/>
          </a:prstGeom>
          <a:noFill/>
          <a:ln/>
        </p:spPr>
        <p:txBody>
          <a:bodyPr wrap="square" lIns="0" tIns="0" rIns="0" bIns="0" rtlCol="0" anchor="ctr"/>
          <a:lstStyle/>
          <a:p>
            <a:pPr indent="0" marL="0">
              <a:buNone/>
            </a:pPr>
            <a:r>
              <a:rPr lang="en-US" sz="1000" spc="400" kern="0" dirty="0">
                <a:solidFill>
                  <a:srgbClr val="5C6F5C"/>
                </a:solidFill>
                <a:latin typeface="Archivo Black" pitchFamily="34" charset="0"/>
                <a:ea typeface="Archivo Black" pitchFamily="34" charset="-122"/>
                <a:cs typeface="Archivo Black" pitchFamily="34" charset="-120"/>
              </a:rPr>
              <a:t>RAISING FUTURE FOUNDERS · INVESTOR MEMO</a:t>
            </a:r>
            <a:endParaRPr lang="en-US" sz="1000" dirty="0"/>
          </a:p>
        </p:txBody>
      </p:sp>
      <p:sp>
        <p:nvSpPr>
          <p:cNvPr id="25" name="Text 23"/>
          <p:cNvSpPr/>
          <p:nvPr/>
        </p:nvSpPr>
        <p:spPr>
          <a:xfrm>
            <a:off x="10820095" y="6355080"/>
            <a:ext cx="914400" cy="274320"/>
          </a:xfrm>
          <a:prstGeom prst="rect">
            <a:avLst/>
          </a:prstGeom>
          <a:noFill/>
          <a:ln/>
        </p:spPr>
        <p:txBody>
          <a:bodyPr wrap="square" lIns="0" tIns="0" rIns="0" bIns="0" rtlCol="0" anchor="ctr"/>
          <a:lstStyle/>
          <a:p>
            <a:pPr algn="r" indent="0" marL="0">
              <a:buNone/>
            </a:pPr>
            <a:r>
              <a:rPr lang="en-US" sz="1000" spc="300" kern="0" dirty="0">
                <a:solidFill>
                  <a:srgbClr val="5C6F5C"/>
                </a:solidFill>
                <a:latin typeface="Archivo Black" pitchFamily="34" charset="0"/>
                <a:ea typeface="Archivo Black" pitchFamily="34" charset="-122"/>
                <a:cs typeface="Archivo Black" pitchFamily="34" charset="-120"/>
              </a:rPr>
              <a:t>13 / 16</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3614"/>
        </a:solidFill>
      </p:bgPr>
    </p:bg>
    <p:spTree>
      <p:nvGrpSpPr>
        <p:cNvPr id="1" name=""/>
        <p:cNvGrpSpPr/>
        <p:nvPr/>
      </p:nvGrpSpPr>
      <p:grpSpPr>
        <a:xfrm>
          <a:off x="0" y="0"/>
          <a:ext cx="0" cy="0"/>
          <a:chOff x="0" y="0"/>
          <a:chExt cx="0" cy="0"/>
        </a:xfrm>
      </p:grpSpPr>
      <p:sp>
        <p:nvSpPr>
          <p:cNvPr id="2" name="Shape 0"/>
          <p:cNvSpPr/>
          <p:nvPr/>
        </p:nvSpPr>
        <p:spPr>
          <a:xfrm>
            <a:off x="548640" y="502920"/>
            <a:ext cx="164592" cy="164592"/>
          </a:xfrm>
          <a:prstGeom prst="ellipse">
            <a:avLst/>
          </a:prstGeom>
          <a:solidFill>
            <a:srgbClr val="3C7A29"/>
          </a:solidFill>
          <a:ln/>
        </p:spPr>
      </p:sp>
      <p:sp>
        <p:nvSpPr>
          <p:cNvPr id="3" name="Text 1"/>
          <p:cNvSpPr/>
          <p:nvPr/>
        </p:nvSpPr>
        <p:spPr>
          <a:xfrm>
            <a:off x="822960" y="457200"/>
            <a:ext cx="5486400" cy="292608"/>
          </a:xfrm>
          <a:prstGeom prst="rect">
            <a:avLst/>
          </a:prstGeom>
          <a:noFill/>
          <a:ln/>
        </p:spPr>
        <p:txBody>
          <a:bodyPr wrap="square" lIns="0" tIns="0" rIns="0" bIns="0" rtlCol="0" anchor="ctr"/>
          <a:lstStyle/>
          <a:p>
            <a:pPr indent="0" marL="0">
              <a:buNone/>
            </a:pPr>
            <a:r>
              <a:rPr lang="en-US" sz="1150" spc="500" kern="0" dirty="0">
                <a:solidFill>
                  <a:srgbClr val="3C7A29"/>
                </a:solidFill>
                <a:latin typeface="Archivo Black" pitchFamily="34" charset="0"/>
                <a:ea typeface="Archivo Black" pitchFamily="34" charset="-122"/>
                <a:cs typeface="Archivo Black" pitchFamily="34" charset="-120"/>
              </a:rPr>
              <a:t>13 · THE ASK</a:t>
            </a:r>
            <a:endParaRPr lang="en-US" sz="1150" dirty="0"/>
          </a:p>
        </p:txBody>
      </p:sp>
      <p:sp>
        <p:nvSpPr>
          <p:cNvPr id="4" name="Text 2"/>
          <p:cNvSpPr/>
          <p:nvPr/>
        </p:nvSpPr>
        <p:spPr>
          <a:xfrm>
            <a:off x="548640" y="1097280"/>
            <a:ext cx="10972800" cy="1280160"/>
          </a:xfrm>
          <a:prstGeom prst="rect">
            <a:avLst/>
          </a:prstGeom>
          <a:noFill/>
          <a:ln/>
        </p:spPr>
        <p:txBody>
          <a:bodyPr wrap="square" lIns="0" tIns="0" rIns="0" bIns="0" rtlCol="0" anchor="t"/>
          <a:lstStyle/>
          <a:p>
            <a:pPr indent="0" marL="0">
              <a:buNone/>
            </a:pPr>
            <a:r>
              <a:rPr lang="en-US" sz="4600" dirty="0">
                <a:solidFill>
                  <a:srgbClr val="3C7A29"/>
                </a:solidFill>
                <a:latin typeface="Archivo Black" pitchFamily="34" charset="0"/>
                <a:ea typeface="Archivo Black" pitchFamily="34" charset="-122"/>
                <a:cs typeface="Archivo Black" pitchFamily="34" charset="-120"/>
              </a:rPr>
              <a:t>Raising $1.5M pre-seed.</a:t>
            </a:r>
            <a:endParaRPr lang="en-US" sz="4600" dirty="0"/>
          </a:p>
        </p:txBody>
      </p:sp>
      <p:sp>
        <p:nvSpPr>
          <p:cNvPr id="5" name="Text 3"/>
          <p:cNvSpPr/>
          <p:nvPr/>
        </p:nvSpPr>
        <p:spPr>
          <a:xfrm>
            <a:off x="548640" y="2377440"/>
            <a:ext cx="10972800" cy="914400"/>
          </a:xfrm>
          <a:prstGeom prst="rect">
            <a:avLst/>
          </a:prstGeom>
          <a:noFill/>
          <a:ln/>
        </p:spPr>
        <p:txBody>
          <a:bodyPr wrap="square" lIns="0" tIns="0" rIns="0" bIns="0" rtlCol="0" anchor="ctr"/>
          <a:lstStyle/>
          <a:p>
            <a:pPr indent="0" marL="0">
              <a:buNone/>
            </a:pPr>
            <a:r>
              <a:rPr lang="en-US" sz="1600" dirty="0">
                <a:solidFill>
                  <a:srgbClr val="FFFCED"/>
                </a:solidFill>
                <a:latin typeface="Inter" pitchFamily="34" charset="0"/>
                <a:ea typeface="Inter" pitchFamily="34" charset="-122"/>
                <a:cs typeface="Inter" pitchFamily="34" charset="-120"/>
              </a:rPr>
              <a:t>To hire the people and build the app that lets RFF scale from a single founder-run cohort to a national, then global, program.</a:t>
            </a:r>
            <a:endParaRPr lang="en-US" sz="1600" dirty="0"/>
          </a:p>
        </p:txBody>
      </p:sp>
      <p:sp>
        <p:nvSpPr>
          <p:cNvPr id="6" name="Shape 4"/>
          <p:cNvSpPr/>
          <p:nvPr/>
        </p:nvSpPr>
        <p:spPr>
          <a:xfrm>
            <a:off x="548640" y="3611880"/>
            <a:ext cx="11155680" cy="502920"/>
          </a:xfrm>
          <a:prstGeom prst="roundRect">
            <a:avLst>
              <a:gd name="adj" fmla="val 7273"/>
            </a:avLst>
          </a:prstGeom>
          <a:solidFill>
            <a:srgbClr val="1F4F1F"/>
          </a:solidFill>
          <a:ln w="25400">
            <a:solidFill>
              <a:srgbClr val="3C7A29"/>
            </a:solidFill>
            <a:prstDash val="solid"/>
          </a:ln>
        </p:spPr>
      </p:sp>
      <p:sp>
        <p:nvSpPr>
          <p:cNvPr id="7" name="Shape 5"/>
          <p:cNvSpPr/>
          <p:nvPr/>
        </p:nvSpPr>
        <p:spPr>
          <a:xfrm>
            <a:off x="548640" y="3611880"/>
            <a:ext cx="2231136" cy="502920"/>
          </a:xfrm>
          <a:prstGeom prst="rect">
            <a:avLst/>
          </a:prstGeom>
          <a:solidFill>
            <a:srgbClr val="3C7A29"/>
          </a:solidFill>
          <a:ln/>
        </p:spPr>
      </p:sp>
      <p:sp>
        <p:nvSpPr>
          <p:cNvPr id="8" name="Text 6"/>
          <p:cNvSpPr/>
          <p:nvPr/>
        </p:nvSpPr>
        <p:spPr>
          <a:xfrm>
            <a:off x="548640" y="3611880"/>
            <a:ext cx="2231136" cy="502920"/>
          </a:xfrm>
          <a:prstGeom prst="rect">
            <a:avLst/>
          </a:prstGeom>
          <a:noFill/>
          <a:ln/>
        </p:spPr>
        <p:txBody>
          <a:bodyPr wrap="square" lIns="0" tIns="0" rIns="0" bIns="0" rtlCol="0" anchor="ctr"/>
          <a:lstStyle/>
          <a:p>
            <a:pPr algn="ctr" indent="0" marL="0">
              <a:buNone/>
            </a:pPr>
            <a:r>
              <a:rPr lang="en-US" sz="1400" dirty="0">
                <a:solidFill>
                  <a:srgbClr val="0F3614"/>
                </a:solidFill>
                <a:latin typeface="Archivo Black" pitchFamily="34" charset="0"/>
                <a:ea typeface="Archivo Black" pitchFamily="34" charset="-122"/>
                <a:cs typeface="Archivo Black" pitchFamily="34" charset="-120"/>
              </a:rPr>
              <a:t>20%</a:t>
            </a:r>
            <a:endParaRPr lang="en-US" sz="1400" dirty="0"/>
          </a:p>
        </p:txBody>
      </p:sp>
      <p:sp>
        <p:nvSpPr>
          <p:cNvPr id="9" name="Shape 7"/>
          <p:cNvSpPr/>
          <p:nvPr/>
        </p:nvSpPr>
        <p:spPr>
          <a:xfrm>
            <a:off x="2779776" y="3611880"/>
            <a:ext cx="3904488" cy="502920"/>
          </a:xfrm>
          <a:prstGeom prst="rect">
            <a:avLst/>
          </a:prstGeom>
          <a:solidFill>
            <a:srgbClr val="FFFCED"/>
          </a:solidFill>
          <a:ln/>
        </p:spPr>
      </p:sp>
      <p:sp>
        <p:nvSpPr>
          <p:cNvPr id="10" name="Text 8"/>
          <p:cNvSpPr/>
          <p:nvPr/>
        </p:nvSpPr>
        <p:spPr>
          <a:xfrm>
            <a:off x="2779776" y="3611880"/>
            <a:ext cx="3904488" cy="502920"/>
          </a:xfrm>
          <a:prstGeom prst="rect">
            <a:avLst/>
          </a:prstGeom>
          <a:noFill/>
          <a:ln/>
        </p:spPr>
        <p:txBody>
          <a:bodyPr wrap="square" lIns="0" tIns="0" rIns="0" bIns="0" rtlCol="0" anchor="ctr"/>
          <a:lstStyle/>
          <a:p>
            <a:pPr algn="ctr" indent="0" marL="0">
              <a:buNone/>
            </a:pPr>
            <a:r>
              <a:rPr lang="en-US" sz="1400" dirty="0">
                <a:solidFill>
                  <a:srgbClr val="0F3614"/>
                </a:solidFill>
                <a:latin typeface="Archivo Black" pitchFamily="34" charset="0"/>
                <a:ea typeface="Archivo Black" pitchFamily="34" charset="-122"/>
                <a:cs typeface="Archivo Black" pitchFamily="34" charset="-120"/>
              </a:rPr>
              <a:t>35%</a:t>
            </a:r>
            <a:endParaRPr lang="en-US" sz="1400" dirty="0"/>
          </a:p>
        </p:txBody>
      </p:sp>
      <p:sp>
        <p:nvSpPr>
          <p:cNvPr id="11" name="Shape 9"/>
          <p:cNvSpPr/>
          <p:nvPr/>
        </p:nvSpPr>
        <p:spPr>
          <a:xfrm>
            <a:off x="6684264" y="3611880"/>
            <a:ext cx="2788920" cy="502920"/>
          </a:xfrm>
          <a:prstGeom prst="rect">
            <a:avLst/>
          </a:prstGeom>
          <a:solidFill>
            <a:srgbClr val="3C7A29"/>
          </a:solidFill>
          <a:ln/>
        </p:spPr>
      </p:sp>
      <p:sp>
        <p:nvSpPr>
          <p:cNvPr id="12" name="Text 10"/>
          <p:cNvSpPr/>
          <p:nvPr/>
        </p:nvSpPr>
        <p:spPr>
          <a:xfrm>
            <a:off x="6684264" y="3611880"/>
            <a:ext cx="2788920" cy="502920"/>
          </a:xfrm>
          <a:prstGeom prst="rect">
            <a:avLst/>
          </a:prstGeom>
          <a:noFill/>
          <a:ln/>
        </p:spPr>
        <p:txBody>
          <a:bodyPr wrap="square" lIns="0" tIns="0" rIns="0" bIns="0" rtlCol="0" anchor="ctr"/>
          <a:lstStyle/>
          <a:p>
            <a:pPr algn="ctr" indent="0" marL="0">
              <a:buNone/>
            </a:pPr>
            <a:r>
              <a:rPr lang="en-US" sz="1400" dirty="0">
                <a:solidFill>
                  <a:srgbClr val="0F3614"/>
                </a:solidFill>
                <a:latin typeface="Archivo Black" pitchFamily="34" charset="0"/>
                <a:ea typeface="Archivo Black" pitchFamily="34" charset="-122"/>
                <a:cs typeface="Archivo Black" pitchFamily="34" charset="-120"/>
              </a:rPr>
              <a:t>25%</a:t>
            </a:r>
            <a:endParaRPr lang="en-US" sz="1400" dirty="0"/>
          </a:p>
        </p:txBody>
      </p:sp>
      <p:sp>
        <p:nvSpPr>
          <p:cNvPr id="13" name="Shape 11"/>
          <p:cNvSpPr/>
          <p:nvPr/>
        </p:nvSpPr>
        <p:spPr>
          <a:xfrm>
            <a:off x="9473184" y="3611880"/>
            <a:ext cx="1115568" cy="502920"/>
          </a:xfrm>
          <a:prstGeom prst="rect">
            <a:avLst/>
          </a:prstGeom>
          <a:solidFill>
            <a:srgbClr val="FFFCED"/>
          </a:solidFill>
          <a:ln/>
        </p:spPr>
      </p:sp>
      <p:sp>
        <p:nvSpPr>
          <p:cNvPr id="14" name="Text 12"/>
          <p:cNvSpPr/>
          <p:nvPr/>
        </p:nvSpPr>
        <p:spPr>
          <a:xfrm>
            <a:off x="9473184" y="3611880"/>
            <a:ext cx="1115568" cy="502920"/>
          </a:xfrm>
          <a:prstGeom prst="rect">
            <a:avLst/>
          </a:prstGeom>
          <a:noFill/>
          <a:ln/>
        </p:spPr>
        <p:txBody>
          <a:bodyPr wrap="square" lIns="0" tIns="0" rIns="0" bIns="0" rtlCol="0" anchor="ctr"/>
          <a:lstStyle/>
          <a:p>
            <a:pPr algn="ctr" indent="0" marL="0">
              <a:buNone/>
            </a:pPr>
            <a:r>
              <a:rPr lang="en-US" sz="1400" dirty="0">
                <a:solidFill>
                  <a:srgbClr val="0F3614"/>
                </a:solidFill>
                <a:latin typeface="Archivo Black" pitchFamily="34" charset="0"/>
                <a:ea typeface="Archivo Black" pitchFamily="34" charset="-122"/>
                <a:cs typeface="Archivo Black" pitchFamily="34" charset="-120"/>
              </a:rPr>
              <a:t>10%</a:t>
            </a:r>
            <a:endParaRPr lang="en-US" sz="1400" dirty="0"/>
          </a:p>
        </p:txBody>
      </p:sp>
      <p:sp>
        <p:nvSpPr>
          <p:cNvPr id="15" name="Shape 13"/>
          <p:cNvSpPr/>
          <p:nvPr/>
        </p:nvSpPr>
        <p:spPr>
          <a:xfrm>
            <a:off x="10588752" y="3611880"/>
            <a:ext cx="1115568" cy="502920"/>
          </a:xfrm>
          <a:prstGeom prst="rect">
            <a:avLst/>
          </a:prstGeom>
          <a:solidFill>
            <a:srgbClr val="3C7A29"/>
          </a:solidFill>
          <a:ln/>
        </p:spPr>
      </p:sp>
      <p:sp>
        <p:nvSpPr>
          <p:cNvPr id="16" name="Text 14"/>
          <p:cNvSpPr/>
          <p:nvPr/>
        </p:nvSpPr>
        <p:spPr>
          <a:xfrm>
            <a:off x="10588752" y="3611880"/>
            <a:ext cx="1115568" cy="502920"/>
          </a:xfrm>
          <a:prstGeom prst="rect">
            <a:avLst/>
          </a:prstGeom>
          <a:noFill/>
          <a:ln/>
        </p:spPr>
        <p:txBody>
          <a:bodyPr wrap="square" lIns="0" tIns="0" rIns="0" bIns="0" rtlCol="0" anchor="ctr"/>
          <a:lstStyle/>
          <a:p>
            <a:pPr algn="ctr" indent="0" marL="0">
              <a:buNone/>
            </a:pPr>
            <a:r>
              <a:rPr lang="en-US" sz="1400" dirty="0">
                <a:solidFill>
                  <a:srgbClr val="0F3614"/>
                </a:solidFill>
                <a:latin typeface="Archivo Black" pitchFamily="34" charset="0"/>
                <a:ea typeface="Archivo Black" pitchFamily="34" charset="-122"/>
                <a:cs typeface="Archivo Black" pitchFamily="34" charset="-120"/>
              </a:rPr>
              <a:t>10%</a:t>
            </a:r>
            <a:endParaRPr lang="en-US" sz="1400" dirty="0"/>
          </a:p>
        </p:txBody>
      </p:sp>
      <p:sp>
        <p:nvSpPr>
          <p:cNvPr id="17" name="Shape 15"/>
          <p:cNvSpPr/>
          <p:nvPr/>
        </p:nvSpPr>
        <p:spPr>
          <a:xfrm>
            <a:off x="548640" y="4434840"/>
            <a:ext cx="274320" cy="274320"/>
          </a:xfrm>
          <a:prstGeom prst="roundRect">
            <a:avLst>
              <a:gd name="adj" fmla="val 13333"/>
            </a:avLst>
          </a:prstGeom>
          <a:solidFill>
            <a:srgbClr val="3C7A29"/>
          </a:solidFill>
          <a:ln w="19050">
            <a:solidFill>
              <a:srgbClr val="FFFCED"/>
            </a:solidFill>
            <a:prstDash val="solid"/>
          </a:ln>
        </p:spPr>
      </p:sp>
      <p:sp>
        <p:nvSpPr>
          <p:cNvPr id="18" name="Text 16"/>
          <p:cNvSpPr/>
          <p:nvPr/>
        </p:nvSpPr>
        <p:spPr>
          <a:xfrm>
            <a:off x="960120" y="4416552"/>
            <a:ext cx="3291840" cy="365760"/>
          </a:xfrm>
          <a:prstGeom prst="rect">
            <a:avLst/>
          </a:prstGeom>
          <a:noFill/>
          <a:ln/>
        </p:spPr>
        <p:txBody>
          <a:bodyPr wrap="square" lIns="0" tIns="0" rIns="0" bIns="0" rtlCol="0" anchor="ctr"/>
          <a:lstStyle/>
          <a:p>
            <a:pPr indent="0" marL="0">
              <a:buNone/>
            </a:pPr>
            <a:r>
              <a:rPr lang="en-US" sz="1200" dirty="0">
                <a:solidFill>
                  <a:srgbClr val="FFFCED"/>
                </a:solidFill>
                <a:latin typeface="Inter" pitchFamily="34" charset="0"/>
                <a:ea typeface="Inter" pitchFamily="34" charset="-122"/>
                <a:cs typeface="Inter" pitchFamily="34" charset="-120"/>
              </a:rPr>
              <a:t>20% · Child psychiatrist + clinical advisor</a:t>
            </a:r>
            <a:endParaRPr lang="en-US" sz="1200" dirty="0"/>
          </a:p>
        </p:txBody>
      </p:sp>
      <p:sp>
        <p:nvSpPr>
          <p:cNvPr id="19" name="Shape 17"/>
          <p:cNvSpPr/>
          <p:nvPr/>
        </p:nvSpPr>
        <p:spPr>
          <a:xfrm>
            <a:off x="4343400" y="4434840"/>
            <a:ext cx="274320" cy="274320"/>
          </a:xfrm>
          <a:prstGeom prst="roundRect">
            <a:avLst>
              <a:gd name="adj" fmla="val 13333"/>
            </a:avLst>
          </a:prstGeom>
          <a:solidFill>
            <a:srgbClr val="FFFCED"/>
          </a:solidFill>
          <a:ln w="19050">
            <a:solidFill>
              <a:srgbClr val="FFFCED"/>
            </a:solidFill>
            <a:prstDash val="solid"/>
          </a:ln>
        </p:spPr>
      </p:sp>
      <p:sp>
        <p:nvSpPr>
          <p:cNvPr id="20" name="Text 18"/>
          <p:cNvSpPr/>
          <p:nvPr/>
        </p:nvSpPr>
        <p:spPr>
          <a:xfrm>
            <a:off x="4754880" y="4416552"/>
            <a:ext cx="3291840" cy="365760"/>
          </a:xfrm>
          <a:prstGeom prst="rect">
            <a:avLst/>
          </a:prstGeom>
          <a:noFill/>
          <a:ln/>
        </p:spPr>
        <p:txBody>
          <a:bodyPr wrap="square" lIns="0" tIns="0" rIns="0" bIns="0" rtlCol="0" anchor="ctr"/>
          <a:lstStyle/>
          <a:p>
            <a:pPr indent="0" marL="0">
              <a:buNone/>
            </a:pPr>
            <a:r>
              <a:rPr lang="en-US" sz="1200" dirty="0">
                <a:solidFill>
                  <a:srgbClr val="FFFCED"/>
                </a:solidFill>
                <a:latin typeface="Inter" pitchFamily="34" charset="0"/>
                <a:ea typeface="Inter" pitchFamily="34" charset="-122"/>
                <a:cs typeface="Inter" pitchFamily="34" charset="-120"/>
              </a:rPr>
              <a:t>35% · AI engineers + product</a:t>
            </a:r>
            <a:endParaRPr lang="en-US" sz="1200" dirty="0"/>
          </a:p>
        </p:txBody>
      </p:sp>
      <p:sp>
        <p:nvSpPr>
          <p:cNvPr id="21" name="Shape 19"/>
          <p:cNvSpPr/>
          <p:nvPr/>
        </p:nvSpPr>
        <p:spPr>
          <a:xfrm>
            <a:off x="8138160" y="4434840"/>
            <a:ext cx="274320" cy="274320"/>
          </a:xfrm>
          <a:prstGeom prst="roundRect">
            <a:avLst>
              <a:gd name="adj" fmla="val 13333"/>
            </a:avLst>
          </a:prstGeom>
          <a:solidFill>
            <a:srgbClr val="3C7A29"/>
          </a:solidFill>
          <a:ln w="19050">
            <a:solidFill>
              <a:srgbClr val="FFFCED"/>
            </a:solidFill>
            <a:prstDash val="solid"/>
          </a:ln>
        </p:spPr>
      </p:sp>
      <p:sp>
        <p:nvSpPr>
          <p:cNvPr id="22" name="Text 20"/>
          <p:cNvSpPr/>
          <p:nvPr/>
        </p:nvSpPr>
        <p:spPr>
          <a:xfrm>
            <a:off x="8549640" y="4416552"/>
            <a:ext cx="3291840" cy="365760"/>
          </a:xfrm>
          <a:prstGeom prst="rect">
            <a:avLst/>
          </a:prstGeom>
          <a:noFill/>
          <a:ln/>
        </p:spPr>
        <p:txBody>
          <a:bodyPr wrap="square" lIns="0" tIns="0" rIns="0" bIns="0" rtlCol="0" anchor="ctr"/>
          <a:lstStyle/>
          <a:p>
            <a:pPr indent="0" marL="0">
              <a:buNone/>
            </a:pPr>
            <a:r>
              <a:rPr lang="en-US" sz="1200" dirty="0">
                <a:solidFill>
                  <a:srgbClr val="FFFCED"/>
                </a:solidFill>
                <a:latin typeface="Inter" pitchFamily="34" charset="0"/>
                <a:ea typeface="Inter" pitchFamily="34" charset="-122"/>
                <a:cs typeface="Inter" pitchFamily="34" charset="-120"/>
              </a:rPr>
              <a:t>25% · App + platform build</a:t>
            </a:r>
            <a:endParaRPr lang="en-US" sz="1200" dirty="0"/>
          </a:p>
        </p:txBody>
      </p:sp>
      <p:sp>
        <p:nvSpPr>
          <p:cNvPr id="23" name="Shape 21"/>
          <p:cNvSpPr/>
          <p:nvPr/>
        </p:nvSpPr>
        <p:spPr>
          <a:xfrm>
            <a:off x="548640" y="4937760"/>
            <a:ext cx="274320" cy="274320"/>
          </a:xfrm>
          <a:prstGeom prst="roundRect">
            <a:avLst>
              <a:gd name="adj" fmla="val 13333"/>
            </a:avLst>
          </a:prstGeom>
          <a:solidFill>
            <a:srgbClr val="FFFCED"/>
          </a:solidFill>
          <a:ln w="19050">
            <a:solidFill>
              <a:srgbClr val="FFFCED"/>
            </a:solidFill>
            <a:prstDash val="solid"/>
          </a:ln>
        </p:spPr>
      </p:sp>
      <p:sp>
        <p:nvSpPr>
          <p:cNvPr id="24" name="Text 22"/>
          <p:cNvSpPr/>
          <p:nvPr/>
        </p:nvSpPr>
        <p:spPr>
          <a:xfrm>
            <a:off x="960120" y="4919472"/>
            <a:ext cx="3291840" cy="365760"/>
          </a:xfrm>
          <a:prstGeom prst="rect">
            <a:avLst/>
          </a:prstGeom>
          <a:noFill/>
          <a:ln/>
        </p:spPr>
        <p:txBody>
          <a:bodyPr wrap="square" lIns="0" tIns="0" rIns="0" bIns="0" rtlCol="0" anchor="ctr"/>
          <a:lstStyle/>
          <a:p>
            <a:pPr indent="0" marL="0">
              <a:buNone/>
            </a:pPr>
            <a:r>
              <a:rPr lang="en-US" sz="1200" dirty="0">
                <a:solidFill>
                  <a:srgbClr val="FFFCED"/>
                </a:solidFill>
                <a:latin typeface="Inter" pitchFamily="34" charset="0"/>
                <a:ea typeface="Inter" pitchFamily="34" charset="-122"/>
                <a:cs typeface="Inter" pitchFamily="34" charset="-120"/>
              </a:rPr>
              <a:t>10% · Cohort delivery + scholarships</a:t>
            </a:r>
            <a:endParaRPr lang="en-US" sz="1200" dirty="0"/>
          </a:p>
        </p:txBody>
      </p:sp>
      <p:sp>
        <p:nvSpPr>
          <p:cNvPr id="25" name="Shape 23"/>
          <p:cNvSpPr/>
          <p:nvPr/>
        </p:nvSpPr>
        <p:spPr>
          <a:xfrm>
            <a:off x="4343400" y="4937760"/>
            <a:ext cx="274320" cy="274320"/>
          </a:xfrm>
          <a:prstGeom prst="roundRect">
            <a:avLst>
              <a:gd name="adj" fmla="val 13333"/>
            </a:avLst>
          </a:prstGeom>
          <a:solidFill>
            <a:srgbClr val="3C7A29"/>
          </a:solidFill>
          <a:ln w="19050">
            <a:solidFill>
              <a:srgbClr val="FFFCED"/>
            </a:solidFill>
            <a:prstDash val="solid"/>
          </a:ln>
        </p:spPr>
      </p:sp>
      <p:sp>
        <p:nvSpPr>
          <p:cNvPr id="26" name="Text 24"/>
          <p:cNvSpPr/>
          <p:nvPr/>
        </p:nvSpPr>
        <p:spPr>
          <a:xfrm>
            <a:off x="4754880" y="4919472"/>
            <a:ext cx="3291840" cy="365760"/>
          </a:xfrm>
          <a:prstGeom prst="rect">
            <a:avLst/>
          </a:prstGeom>
          <a:noFill/>
          <a:ln/>
        </p:spPr>
        <p:txBody>
          <a:bodyPr wrap="square" lIns="0" tIns="0" rIns="0" bIns="0" rtlCol="0" anchor="ctr"/>
          <a:lstStyle/>
          <a:p>
            <a:pPr indent="0" marL="0">
              <a:buNone/>
            </a:pPr>
            <a:r>
              <a:rPr lang="en-US" sz="1200" dirty="0">
                <a:solidFill>
                  <a:srgbClr val="FFFCED"/>
                </a:solidFill>
                <a:latin typeface="Inter" pitchFamily="34" charset="0"/>
                <a:ea typeface="Inter" pitchFamily="34" charset="-122"/>
                <a:cs typeface="Inter" pitchFamily="34" charset="-120"/>
              </a:rPr>
              <a:t>10% · Operations, legal, runway</a:t>
            </a:r>
            <a:endParaRPr lang="en-US" sz="1200" dirty="0"/>
          </a:p>
        </p:txBody>
      </p:sp>
      <p:sp>
        <p:nvSpPr>
          <p:cNvPr id="27" name="Text 25"/>
          <p:cNvSpPr/>
          <p:nvPr/>
        </p:nvSpPr>
        <p:spPr>
          <a:xfrm>
            <a:off x="548640" y="5577840"/>
            <a:ext cx="10972800" cy="274320"/>
          </a:xfrm>
          <a:prstGeom prst="rect">
            <a:avLst/>
          </a:prstGeom>
          <a:noFill/>
          <a:ln/>
        </p:spPr>
        <p:txBody>
          <a:bodyPr wrap="square" lIns="0" tIns="0" rIns="0" bIns="0" rtlCol="0" anchor="ctr"/>
          <a:lstStyle/>
          <a:p>
            <a:pPr indent="0" marL="0">
              <a:buNone/>
            </a:pPr>
            <a:r>
              <a:rPr lang="en-US" sz="1100" spc="400" kern="0" dirty="0">
                <a:solidFill>
                  <a:srgbClr val="3C7A29"/>
                </a:solidFill>
                <a:latin typeface="Archivo Black" pitchFamily="34" charset="0"/>
                <a:ea typeface="Archivo Black" pitchFamily="34" charset="-122"/>
                <a:cs typeface="Archivo Black" pitchFamily="34" charset="-120"/>
              </a:rPr>
              <a:t>FIRST HIRES (POST-CLOSE)</a:t>
            </a:r>
            <a:endParaRPr lang="en-US" sz="1100" dirty="0"/>
          </a:p>
        </p:txBody>
      </p:sp>
      <p:sp>
        <p:nvSpPr>
          <p:cNvPr id="28" name="Text 26"/>
          <p:cNvSpPr/>
          <p:nvPr/>
        </p:nvSpPr>
        <p:spPr>
          <a:xfrm>
            <a:off x="548640" y="5897880"/>
            <a:ext cx="11155680" cy="640080"/>
          </a:xfrm>
          <a:prstGeom prst="rect">
            <a:avLst/>
          </a:prstGeom>
          <a:noFill/>
          <a:ln/>
        </p:spPr>
        <p:txBody>
          <a:bodyPr wrap="square" lIns="0" tIns="0" rIns="0" bIns="0" rtlCol="0" anchor="ctr"/>
          <a:lstStyle/>
          <a:p>
            <a:pPr indent="0" marL="0">
              <a:buNone/>
            </a:pPr>
            <a:r>
              <a:rPr lang="en-US" sz="1300" i="1" dirty="0">
                <a:solidFill>
                  <a:srgbClr val="FFFCED"/>
                </a:solidFill>
                <a:latin typeface="Inter" pitchFamily="34" charset="0"/>
                <a:ea typeface="Inter" pitchFamily="34" charset="-122"/>
                <a:cs typeface="Inter" pitchFamily="34" charset="-120"/>
              </a:rPr>
              <a:t>Child psychiatrist · 2 AI engineers · 1 full-stack engineer · curriculum lead · ops manager · part-time community manager.</a:t>
            </a:r>
            <a:endParaRPr lang="en-US" sz="1300" dirty="0"/>
          </a:p>
        </p:txBody>
      </p:sp>
      <p:sp>
        <p:nvSpPr>
          <p:cNvPr id="29" name="Text 27"/>
          <p:cNvSpPr/>
          <p:nvPr/>
        </p:nvSpPr>
        <p:spPr>
          <a:xfrm>
            <a:off x="548640" y="6355080"/>
            <a:ext cx="6400800" cy="274320"/>
          </a:xfrm>
          <a:prstGeom prst="rect">
            <a:avLst/>
          </a:prstGeom>
          <a:noFill/>
          <a:ln/>
        </p:spPr>
        <p:txBody>
          <a:bodyPr wrap="square" lIns="0" tIns="0" rIns="0" bIns="0" rtlCol="0" anchor="ctr"/>
          <a:lstStyle/>
          <a:p>
            <a:pPr indent="0" marL="0">
              <a:buNone/>
            </a:pPr>
            <a:r>
              <a:rPr lang="en-US" sz="1000" spc="400" kern="0" dirty="0">
                <a:solidFill>
                  <a:srgbClr val="3C7A29"/>
                </a:solidFill>
                <a:latin typeface="Archivo Black" pitchFamily="34" charset="0"/>
                <a:ea typeface="Archivo Black" pitchFamily="34" charset="-122"/>
                <a:cs typeface="Archivo Black" pitchFamily="34" charset="-120"/>
              </a:rPr>
              <a:t>RAISING FUTURE FOUNDERS · INVESTOR MEMO</a:t>
            </a:r>
            <a:endParaRPr lang="en-US" sz="1000" dirty="0"/>
          </a:p>
        </p:txBody>
      </p:sp>
      <p:sp>
        <p:nvSpPr>
          <p:cNvPr id="30" name="Text 28"/>
          <p:cNvSpPr/>
          <p:nvPr/>
        </p:nvSpPr>
        <p:spPr>
          <a:xfrm>
            <a:off x="10820095" y="6355080"/>
            <a:ext cx="914400" cy="274320"/>
          </a:xfrm>
          <a:prstGeom prst="rect">
            <a:avLst/>
          </a:prstGeom>
          <a:noFill/>
          <a:ln/>
        </p:spPr>
        <p:txBody>
          <a:bodyPr wrap="square" lIns="0" tIns="0" rIns="0" bIns="0" rtlCol="0" anchor="ctr"/>
          <a:lstStyle/>
          <a:p>
            <a:pPr algn="r" indent="0" marL="0">
              <a:buNone/>
            </a:pPr>
            <a:r>
              <a:rPr lang="en-US" sz="1000" spc="300" kern="0" dirty="0">
                <a:solidFill>
                  <a:srgbClr val="3C7A29"/>
                </a:solidFill>
                <a:latin typeface="Archivo Black" pitchFamily="34" charset="0"/>
                <a:ea typeface="Archivo Black" pitchFamily="34" charset="-122"/>
                <a:cs typeface="Archivo Black" pitchFamily="34" charset="-120"/>
              </a:rPr>
              <a:t>14 / 16</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CED"/>
        </a:solidFill>
      </p:bgPr>
    </p:bg>
    <p:spTree>
      <p:nvGrpSpPr>
        <p:cNvPr id="1" name=""/>
        <p:cNvGrpSpPr/>
        <p:nvPr/>
      </p:nvGrpSpPr>
      <p:grpSpPr>
        <a:xfrm>
          <a:off x="0" y="0"/>
          <a:ext cx="0" cy="0"/>
          <a:chOff x="0" y="0"/>
          <a:chExt cx="0" cy="0"/>
        </a:xfrm>
      </p:grpSpPr>
      <p:sp>
        <p:nvSpPr>
          <p:cNvPr id="2" name="Shape 0"/>
          <p:cNvSpPr/>
          <p:nvPr/>
        </p:nvSpPr>
        <p:spPr>
          <a:xfrm>
            <a:off x="548640" y="502920"/>
            <a:ext cx="164592" cy="164592"/>
          </a:xfrm>
          <a:prstGeom prst="ellipse">
            <a:avLst/>
          </a:prstGeom>
          <a:solidFill>
            <a:srgbClr val="3C7A29"/>
          </a:solidFill>
          <a:ln/>
        </p:spPr>
      </p:sp>
      <p:sp>
        <p:nvSpPr>
          <p:cNvPr id="3" name="Text 1"/>
          <p:cNvSpPr/>
          <p:nvPr/>
        </p:nvSpPr>
        <p:spPr>
          <a:xfrm>
            <a:off x="822960" y="457200"/>
            <a:ext cx="5486400" cy="292608"/>
          </a:xfrm>
          <a:prstGeom prst="rect">
            <a:avLst/>
          </a:prstGeom>
          <a:noFill/>
          <a:ln/>
        </p:spPr>
        <p:txBody>
          <a:bodyPr wrap="square" lIns="0" tIns="0" rIns="0" bIns="0" rtlCol="0" anchor="ctr"/>
          <a:lstStyle/>
          <a:p>
            <a:pPr indent="0" marL="0">
              <a:buNone/>
            </a:pPr>
            <a:r>
              <a:rPr lang="en-US" sz="1150" spc="500" kern="0" dirty="0">
                <a:solidFill>
                  <a:srgbClr val="5C6F5C"/>
                </a:solidFill>
                <a:latin typeface="Archivo Black" pitchFamily="34" charset="0"/>
                <a:ea typeface="Archivo Black" pitchFamily="34" charset="-122"/>
                <a:cs typeface="Archivo Black" pitchFamily="34" charset="-120"/>
              </a:rPr>
              <a:t>14 · TEAM</a:t>
            </a:r>
            <a:endParaRPr lang="en-US" sz="1150" dirty="0"/>
          </a:p>
        </p:txBody>
      </p:sp>
      <p:sp>
        <p:nvSpPr>
          <p:cNvPr id="4" name="Text 2"/>
          <p:cNvSpPr/>
          <p:nvPr/>
        </p:nvSpPr>
        <p:spPr>
          <a:xfrm>
            <a:off x="548640" y="1097280"/>
            <a:ext cx="10972800" cy="1097280"/>
          </a:xfrm>
          <a:prstGeom prst="rect">
            <a:avLst/>
          </a:prstGeom>
          <a:noFill/>
          <a:ln/>
        </p:spPr>
        <p:txBody>
          <a:bodyPr wrap="square" lIns="0" tIns="0" rIns="0" bIns="0" rtlCol="0" anchor="ctr"/>
          <a:lstStyle/>
          <a:p>
            <a:pPr indent="0" marL="0">
              <a:buNone/>
            </a:pPr>
            <a:r>
              <a:rPr lang="en-US" sz="3000" dirty="0">
                <a:solidFill>
                  <a:srgbClr val="0F3614"/>
                </a:solidFill>
                <a:latin typeface="Archivo Black" pitchFamily="34" charset="0"/>
                <a:ea typeface="Archivo Black" pitchFamily="34" charset="-122"/>
                <a:cs typeface="Archivo Black" pitchFamily="34" charset="-120"/>
              </a:rPr>
              <a:t>Founder-led. Backed by operators.</a:t>
            </a:r>
            <a:endParaRPr lang="en-US" sz="3000" dirty="0"/>
          </a:p>
        </p:txBody>
      </p:sp>
      <p:sp>
        <p:nvSpPr>
          <p:cNvPr id="5" name="Text 3"/>
          <p:cNvSpPr/>
          <p:nvPr/>
        </p:nvSpPr>
        <p:spPr>
          <a:xfrm>
            <a:off x="548640" y="2194560"/>
            <a:ext cx="10972800" cy="640080"/>
          </a:xfrm>
          <a:prstGeom prst="rect">
            <a:avLst/>
          </a:prstGeom>
          <a:noFill/>
          <a:ln/>
        </p:spPr>
        <p:txBody>
          <a:bodyPr wrap="square" lIns="0" tIns="0" rIns="0" bIns="0" rtlCol="0" anchor="ctr"/>
          <a:lstStyle/>
          <a:p>
            <a:pPr indent="0" marL="0">
              <a:buNone/>
            </a:pPr>
            <a:r>
              <a:rPr lang="en-US" sz="1400" i="1" dirty="0">
                <a:solidFill>
                  <a:srgbClr val="1F4F1F"/>
                </a:solidFill>
                <a:latin typeface="Inter" pitchFamily="34" charset="0"/>
                <a:ea typeface="Inter" pitchFamily="34" charset="-122"/>
                <a:cs typeface="Inter" pitchFamily="34" charset="-120"/>
              </a:rPr>
              <a:t>Today: Amna as founder. With the close, we hire the team below. Three advisors have committed verbally.</a:t>
            </a:r>
            <a:endParaRPr lang="en-US" sz="1400" dirty="0"/>
          </a:p>
        </p:txBody>
      </p:sp>
      <p:sp>
        <p:nvSpPr>
          <p:cNvPr id="6" name="Shape 4"/>
          <p:cNvSpPr/>
          <p:nvPr/>
        </p:nvSpPr>
        <p:spPr>
          <a:xfrm>
            <a:off x="548640" y="3017520"/>
            <a:ext cx="11155680" cy="713232"/>
          </a:xfrm>
          <a:prstGeom prst="roundRect">
            <a:avLst>
              <a:gd name="adj" fmla="val 7692"/>
            </a:avLst>
          </a:prstGeom>
          <a:solidFill>
            <a:srgbClr val="FFFCED"/>
          </a:solidFill>
          <a:ln w="19050">
            <a:solidFill>
              <a:srgbClr val="0F3614"/>
            </a:solidFill>
            <a:prstDash val="solid"/>
          </a:ln>
        </p:spPr>
      </p:sp>
      <p:sp>
        <p:nvSpPr>
          <p:cNvPr id="7" name="Text 5"/>
          <p:cNvSpPr/>
          <p:nvPr/>
        </p:nvSpPr>
        <p:spPr>
          <a:xfrm>
            <a:off x="777240" y="3072384"/>
            <a:ext cx="2926080" cy="603504"/>
          </a:xfrm>
          <a:prstGeom prst="rect">
            <a:avLst/>
          </a:prstGeom>
          <a:noFill/>
          <a:ln/>
        </p:spPr>
        <p:txBody>
          <a:bodyPr wrap="square" lIns="0" tIns="0" rIns="0" bIns="0" rtlCol="0" anchor="ctr"/>
          <a:lstStyle/>
          <a:p>
            <a:pPr indent="0" marL="0">
              <a:buNone/>
            </a:pPr>
            <a:r>
              <a:rPr lang="en-US" sz="1100" spc="300" kern="0" dirty="0">
                <a:solidFill>
                  <a:srgbClr val="3C7A29"/>
                </a:solidFill>
                <a:latin typeface="Archivo Black" pitchFamily="34" charset="0"/>
                <a:ea typeface="Archivo Black" pitchFamily="34" charset="-122"/>
                <a:cs typeface="Archivo Black" pitchFamily="34" charset="-120"/>
              </a:rPr>
              <a:t>FOUNDER</a:t>
            </a:r>
            <a:endParaRPr lang="en-US" sz="1100" dirty="0"/>
          </a:p>
        </p:txBody>
      </p:sp>
      <p:sp>
        <p:nvSpPr>
          <p:cNvPr id="8" name="Text 6"/>
          <p:cNvSpPr/>
          <p:nvPr/>
        </p:nvSpPr>
        <p:spPr>
          <a:xfrm>
            <a:off x="3794760" y="3072384"/>
            <a:ext cx="2377440" cy="603504"/>
          </a:xfrm>
          <a:prstGeom prst="rect">
            <a:avLst/>
          </a:prstGeom>
          <a:noFill/>
          <a:ln/>
        </p:spPr>
        <p:txBody>
          <a:bodyPr wrap="square" lIns="0" tIns="0" rIns="0" bIns="0" rtlCol="0" anchor="ctr"/>
          <a:lstStyle/>
          <a:p>
            <a:pPr indent="0" marL="0">
              <a:buNone/>
            </a:pPr>
            <a:r>
              <a:rPr lang="en-US" sz="1300" dirty="0">
                <a:solidFill>
                  <a:srgbClr val="0F3614"/>
                </a:solidFill>
                <a:latin typeface="Archivo Black" pitchFamily="34" charset="0"/>
                <a:ea typeface="Archivo Black" pitchFamily="34" charset="-122"/>
                <a:cs typeface="Archivo Black" pitchFamily="34" charset="-120"/>
              </a:rPr>
              <a:t>Amna Razzaq</a:t>
            </a:r>
            <a:endParaRPr lang="en-US" sz="1300" dirty="0"/>
          </a:p>
        </p:txBody>
      </p:sp>
      <p:sp>
        <p:nvSpPr>
          <p:cNvPr id="9" name="Text 7"/>
          <p:cNvSpPr/>
          <p:nvPr/>
        </p:nvSpPr>
        <p:spPr>
          <a:xfrm>
            <a:off x="6309360" y="3072384"/>
            <a:ext cx="5303520" cy="603504"/>
          </a:xfrm>
          <a:prstGeom prst="rect">
            <a:avLst/>
          </a:prstGeom>
          <a:noFill/>
          <a:ln/>
        </p:spPr>
        <p:txBody>
          <a:bodyPr wrap="square" lIns="0" tIns="0" rIns="0" bIns="0" rtlCol="0" anchor="ctr"/>
          <a:lstStyle/>
          <a:p>
            <a:pPr indent="0" marL="0">
              <a:buNone/>
            </a:pPr>
            <a:r>
              <a:rPr lang="en-US" sz="1200" dirty="0">
                <a:solidFill>
                  <a:srgbClr val="1F4F1F"/>
                </a:solidFill>
                <a:latin typeface="Inter" pitchFamily="34" charset="0"/>
                <a:ea typeface="Inter" pitchFamily="34" charset="-122"/>
                <a:cs typeface="Inter" pitchFamily="34" charset="-120"/>
              </a:rPr>
              <a:t>Investor, tech founder, mom of 5. Built the methodology.</a:t>
            </a:r>
            <a:endParaRPr lang="en-US" sz="1200" dirty="0"/>
          </a:p>
        </p:txBody>
      </p:sp>
      <p:sp>
        <p:nvSpPr>
          <p:cNvPr id="10" name="Shape 8"/>
          <p:cNvSpPr/>
          <p:nvPr/>
        </p:nvSpPr>
        <p:spPr>
          <a:xfrm>
            <a:off x="548640" y="3794760"/>
            <a:ext cx="11155680" cy="713232"/>
          </a:xfrm>
          <a:prstGeom prst="roundRect">
            <a:avLst>
              <a:gd name="adj" fmla="val 7692"/>
            </a:avLst>
          </a:prstGeom>
          <a:solidFill>
            <a:srgbClr val="FFFCED"/>
          </a:solidFill>
          <a:ln w="19050">
            <a:solidFill>
              <a:srgbClr val="0F3614"/>
            </a:solidFill>
            <a:prstDash val="solid"/>
          </a:ln>
        </p:spPr>
      </p:sp>
      <p:sp>
        <p:nvSpPr>
          <p:cNvPr id="11" name="Text 9"/>
          <p:cNvSpPr/>
          <p:nvPr/>
        </p:nvSpPr>
        <p:spPr>
          <a:xfrm>
            <a:off x="777240" y="3849624"/>
            <a:ext cx="2926080" cy="603504"/>
          </a:xfrm>
          <a:prstGeom prst="rect">
            <a:avLst/>
          </a:prstGeom>
          <a:noFill/>
          <a:ln/>
        </p:spPr>
        <p:txBody>
          <a:bodyPr wrap="square" lIns="0" tIns="0" rIns="0" bIns="0" rtlCol="0" anchor="ctr"/>
          <a:lstStyle/>
          <a:p>
            <a:pPr indent="0" marL="0">
              <a:buNone/>
            </a:pPr>
            <a:r>
              <a:rPr lang="en-US" sz="1100" spc="300" kern="0" dirty="0">
                <a:solidFill>
                  <a:srgbClr val="3C7A29"/>
                </a:solidFill>
                <a:latin typeface="Archivo Black" pitchFamily="34" charset="0"/>
                <a:ea typeface="Archivo Black" pitchFamily="34" charset="-122"/>
                <a:cs typeface="Archivo Black" pitchFamily="34" charset="-120"/>
              </a:rPr>
              <a:t>CLINICAL ADVISOR (TO HIRE)</a:t>
            </a:r>
            <a:endParaRPr lang="en-US" sz="1100" dirty="0"/>
          </a:p>
        </p:txBody>
      </p:sp>
      <p:sp>
        <p:nvSpPr>
          <p:cNvPr id="12" name="Text 10"/>
          <p:cNvSpPr/>
          <p:nvPr/>
        </p:nvSpPr>
        <p:spPr>
          <a:xfrm>
            <a:off x="3794760" y="3849624"/>
            <a:ext cx="2377440" cy="603504"/>
          </a:xfrm>
          <a:prstGeom prst="rect">
            <a:avLst/>
          </a:prstGeom>
          <a:noFill/>
          <a:ln/>
        </p:spPr>
        <p:txBody>
          <a:bodyPr wrap="square" lIns="0" tIns="0" rIns="0" bIns="0" rtlCol="0" anchor="ctr"/>
          <a:lstStyle/>
          <a:p>
            <a:pPr indent="0" marL="0">
              <a:buNone/>
            </a:pPr>
            <a:r>
              <a:rPr lang="en-US" sz="1300" dirty="0">
                <a:solidFill>
                  <a:srgbClr val="0F3614"/>
                </a:solidFill>
                <a:latin typeface="Archivo Black" pitchFamily="34" charset="0"/>
                <a:ea typeface="Archivo Black" pitchFamily="34" charset="-122"/>
                <a:cs typeface="Archivo Black" pitchFamily="34" charset="-120"/>
              </a:rPr>
              <a:t>Child psychiatrist</a:t>
            </a:r>
            <a:endParaRPr lang="en-US" sz="1300" dirty="0"/>
          </a:p>
        </p:txBody>
      </p:sp>
      <p:sp>
        <p:nvSpPr>
          <p:cNvPr id="13" name="Text 11"/>
          <p:cNvSpPr/>
          <p:nvPr/>
        </p:nvSpPr>
        <p:spPr>
          <a:xfrm>
            <a:off x="6309360" y="3849624"/>
            <a:ext cx="5303520" cy="603504"/>
          </a:xfrm>
          <a:prstGeom prst="rect">
            <a:avLst/>
          </a:prstGeom>
          <a:noFill/>
          <a:ln/>
        </p:spPr>
        <p:txBody>
          <a:bodyPr wrap="square" lIns="0" tIns="0" rIns="0" bIns="0" rtlCol="0" anchor="ctr"/>
          <a:lstStyle/>
          <a:p>
            <a:pPr indent="0" marL="0">
              <a:buNone/>
            </a:pPr>
            <a:r>
              <a:rPr lang="en-US" sz="1200" dirty="0">
                <a:solidFill>
                  <a:srgbClr val="1F4F1F"/>
                </a:solidFill>
                <a:latin typeface="Inter" pitchFamily="34" charset="0"/>
                <a:ea typeface="Inter" pitchFamily="34" charset="-122"/>
                <a:cs typeface="Inter" pitchFamily="34" charset="-120"/>
              </a:rPr>
              <a:t>Full-time. Sets the safeguards on the AI mirror, journaling, and 2e protocols.</a:t>
            </a:r>
            <a:endParaRPr lang="en-US" sz="1200" dirty="0"/>
          </a:p>
        </p:txBody>
      </p:sp>
      <p:sp>
        <p:nvSpPr>
          <p:cNvPr id="14" name="Shape 12"/>
          <p:cNvSpPr/>
          <p:nvPr/>
        </p:nvSpPr>
        <p:spPr>
          <a:xfrm>
            <a:off x="548640" y="4572000"/>
            <a:ext cx="11155680" cy="713232"/>
          </a:xfrm>
          <a:prstGeom prst="roundRect">
            <a:avLst>
              <a:gd name="adj" fmla="val 7692"/>
            </a:avLst>
          </a:prstGeom>
          <a:solidFill>
            <a:srgbClr val="FFFCED"/>
          </a:solidFill>
          <a:ln w="19050">
            <a:solidFill>
              <a:srgbClr val="0F3614"/>
            </a:solidFill>
            <a:prstDash val="solid"/>
          </a:ln>
        </p:spPr>
      </p:sp>
      <p:sp>
        <p:nvSpPr>
          <p:cNvPr id="15" name="Text 13"/>
          <p:cNvSpPr/>
          <p:nvPr/>
        </p:nvSpPr>
        <p:spPr>
          <a:xfrm>
            <a:off x="777240" y="4626864"/>
            <a:ext cx="2926080" cy="603504"/>
          </a:xfrm>
          <a:prstGeom prst="rect">
            <a:avLst/>
          </a:prstGeom>
          <a:noFill/>
          <a:ln/>
        </p:spPr>
        <p:txBody>
          <a:bodyPr wrap="square" lIns="0" tIns="0" rIns="0" bIns="0" rtlCol="0" anchor="ctr"/>
          <a:lstStyle/>
          <a:p>
            <a:pPr indent="0" marL="0">
              <a:buNone/>
            </a:pPr>
            <a:r>
              <a:rPr lang="en-US" sz="1100" spc="300" kern="0" dirty="0">
                <a:solidFill>
                  <a:srgbClr val="3C7A29"/>
                </a:solidFill>
                <a:latin typeface="Archivo Black" pitchFamily="34" charset="0"/>
                <a:ea typeface="Archivo Black" pitchFamily="34" charset="-122"/>
                <a:cs typeface="Archivo Black" pitchFamily="34" charset="-120"/>
              </a:rPr>
              <a:t>AI ENGINEERS (TO HIRE)</a:t>
            </a:r>
            <a:endParaRPr lang="en-US" sz="1100" dirty="0"/>
          </a:p>
        </p:txBody>
      </p:sp>
      <p:sp>
        <p:nvSpPr>
          <p:cNvPr id="16" name="Text 14"/>
          <p:cNvSpPr/>
          <p:nvPr/>
        </p:nvSpPr>
        <p:spPr>
          <a:xfrm>
            <a:off x="3794760" y="4626864"/>
            <a:ext cx="2377440" cy="603504"/>
          </a:xfrm>
          <a:prstGeom prst="rect">
            <a:avLst/>
          </a:prstGeom>
          <a:noFill/>
          <a:ln/>
        </p:spPr>
        <p:txBody>
          <a:bodyPr wrap="square" lIns="0" tIns="0" rIns="0" bIns="0" rtlCol="0" anchor="ctr"/>
          <a:lstStyle/>
          <a:p>
            <a:pPr indent="0" marL="0">
              <a:buNone/>
            </a:pPr>
            <a:r>
              <a:rPr lang="en-US" sz="1300" dirty="0">
                <a:solidFill>
                  <a:srgbClr val="0F3614"/>
                </a:solidFill>
                <a:latin typeface="Archivo Black" pitchFamily="34" charset="0"/>
                <a:ea typeface="Archivo Black" pitchFamily="34" charset="-122"/>
                <a:cs typeface="Archivo Black" pitchFamily="34" charset="-120"/>
              </a:rPr>
              <a:t>2 senior + 1 lead</a:t>
            </a:r>
            <a:endParaRPr lang="en-US" sz="1300" dirty="0"/>
          </a:p>
        </p:txBody>
      </p:sp>
      <p:sp>
        <p:nvSpPr>
          <p:cNvPr id="17" name="Text 15"/>
          <p:cNvSpPr/>
          <p:nvPr/>
        </p:nvSpPr>
        <p:spPr>
          <a:xfrm>
            <a:off x="6309360" y="4626864"/>
            <a:ext cx="5303520" cy="603504"/>
          </a:xfrm>
          <a:prstGeom prst="rect">
            <a:avLst/>
          </a:prstGeom>
          <a:noFill/>
          <a:ln/>
        </p:spPr>
        <p:txBody>
          <a:bodyPr wrap="square" lIns="0" tIns="0" rIns="0" bIns="0" rtlCol="0" anchor="ctr"/>
          <a:lstStyle/>
          <a:p>
            <a:pPr indent="0" marL="0">
              <a:buNone/>
            </a:pPr>
            <a:r>
              <a:rPr lang="en-US" sz="1200" dirty="0">
                <a:solidFill>
                  <a:srgbClr val="1F4F1F"/>
                </a:solidFill>
                <a:latin typeface="Inter" pitchFamily="34" charset="0"/>
                <a:ea typeface="Inter" pitchFamily="34" charset="-122"/>
                <a:cs typeface="Inter" pitchFamily="34" charset="-120"/>
              </a:rPr>
              <a:t>Build the agents. Parent dashboard. Token economy.</a:t>
            </a:r>
            <a:endParaRPr lang="en-US" sz="1200" dirty="0"/>
          </a:p>
        </p:txBody>
      </p:sp>
      <p:sp>
        <p:nvSpPr>
          <p:cNvPr id="18" name="Shape 16"/>
          <p:cNvSpPr/>
          <p:nvPr/>
        </p:nvSpPr>
        <p:spPr>
          <a:xfrm>
            <a:off x="548640" y="5349240"/>
            <a:ext cx="11155680" cy="713232"/>
          </a:xfrm>
          <a:prstGeom prst="roundRect">
            <a:avLst>
              <a:gd name="adj" fmla="val 7692"/>
            </a:avLst>
          </a:prstGeom>
          <a:solidFill>
            <a:srgbClr val="FFFCED"/>
          </a:solidFill>
          <a:ln w="19050">
            <a:solidFill>
              <a:srgbClr val="0F3614"/>
            </a:solidFill>
            <a:prstDash val="solid"/>
          </a:ln>
        </p:spPr>
      </p:sp>
      <p:sp>
        <p:nvSpPr>
          <p:cNvPr id="19" name="Text 17"/>
          <p:cNvSpPr/>
          <p:nvPr/>
        </p:nvSpPr>
        <p:spPr>
          <a:xfrm>
            <a:off x="777240" y="5404104"/>
            <a:ext cx="2926080" cy="603504"/>
          </a:xfrm>
          <a:prstGeom prst="rect">
            <a:avLst/>
          </a:prstGeom>
          <a:noFill/>
          <a:ln/>
        </p:spPr>
        <p:txBody>
          <a:bodyPr wrap="square" lIns="0" tIns="0" rIns="0" bIns="0" rtlCol="0" anchor="ctr"/>
          <a:lstStyle/>
          <a:p>
            <a:pPr indent="0" marL="0">
              <a:buNone/>
            </a:pPr>
            <a:r>
              <a:rPr lang="en-US" sz="1100" spc="300" kern="0" dirty="0">
                <a:solidFill>
                  <a:srgbClr val="3C7A29"/>
                </a:solidFill>
                <a:latin typeface="Archivo Black" pitchFamily="34" charset="0"/>
                <a:ea typeface="Archivo Black" pitchFamily="34" charset="-122"/>
                <a:cs typeface="Archivo Black" pitchFamily="34" charset="-120"/>
              </a:rPr>
              <a:t>ADVISORS (COMMITTED)</a:t>
            </a:r>
            <a:endParaRPr lang="en-US" sz="1100" dirty="0"/>
          </a:p>
        </p:txBody>
      </p:sp>
      <p:sp>
        <p:nvSpPr>
          <p:cNvPr id="20" name="Text 18"/>
          <p:cNvSpPr/>
          <p:nvPr/>
        </p:nvSpPr>
        <p:spPr>
          <a:xfrm>
            <a:off x="3794760" y="5404104"/>
            <a:ext cx="2377440" cy="603504"/>
          </a:xfrm>
          <a:prstGeom prst="rect">
            <a:avLst/>
          </a:prstGeom>
          <a:noFill/>
          <a:ln/>
        </p:spPr>
        <p:txBody>
          <a:bodyPr wrap="square" lIns="0" tIns="0" rIns="0" bIns="0" rtlCol="0" anchor="ctr"/>
          <a:lstStyle/>
          <a:p>
            <a:pPr indent="0" marL="0">
              <a:buNone/>
            </a:pPr>
            <a:r>
              <a:rPr lang="en-US" sz="1300" dirty="0">
                <a:solidFill>
                  <a:srgbClr val="0F3614"/>
                </a:solidFill>
                <a:latin typeface="Archivo Black" pitchFamily="34" charset="0"/>
                <a:ea typeface="Archivo Black" pitchFamily="34" charset="-122"/>
                <a:cs typeface="Archivo Black" pitchFamily="34" charset="-120"/>
              </a:rPr>
              <a:t>3 founders + 1 educator</a:t>
            </a:r>
            <a:endParaRPr lang="en-US" sz="1300" dirty="0"/>
          </a:p>
        </p:txBody>
      </p:sp>
      <p:sp>
        <p:nvSpPr>
          <p:cNvPr id="21" name="Text 19"/>
          <p:cNvSpPr/>
          <p:nvPr/>
        </p:nvSpPr>
        <p:spPr>
          <a:xfrm>
            <a:off x="6309360" y="5404104"/>
            <a:ext cx="5303520" cy="603504"/>
          </a:xfrm>
          <a:prstGeom prst="rect">
            <a:avLst/>
          </a:prstGeom>
          <a:noFill/>
          <a:ln/>
        </p:spPr>
        <p:txBody>
          <a:bodyPr wrap="square" lIns="0" tIns="0" rIns="0" bIns="0" rtlCol="0" anchor="ctr"/>
          <a:lstStyle/>
          <a:p>
            <a:pPr indent="0" marL="0">
              <a:buNone/>
            </a:pPr>
            <a:r>
              <a:rPr lang="en-US" sz="1200" dirty="0">
                <a:solidFill>
                  <a:srgbClr val="1F4F1F"/>
                </a:solidFill>
                <a:latin typeface="Inter" pitchFamily="34" charset="0"/>
                <a:ea typeface="Inter" pitchFamily="34" charset="-122"/>
                <a:cs typeface="Inter" pitchFamily="34" charset="-120"/>
              </a:rPr>
              <a:t>GCC and US founders Amna has worked with. Former Davidson Academy educator in conversation.</a:t>
            </a:r>
            <a:endParaRPr lang="en-US" sz="1200" dirty="0"/>
          </a:p>
        </p:txBody>
      </p:sp>
      <p:sp>
        <p:nvSpPr>
          <p:cNvPr id="22" name="Text 20"/>
          <p:cNvSpPr/>
          <p:nvPr/>
        </p:nvSpPr>
        <p:spPr>
          <a:xfrm>
            <a:off x="548640" y="6355080"/>
            <a:ext cx="6400800" cy="274320"/>
          </a:xfrm>
          <a:prstGeom prst="rect">
            <a:avLst/>
          </a:prstGeom>
          <a:noFill/>
          <a:ln/>
        </p:spPr>
        <p:txBody>
          <a:bodyPr wrap="square" lIns="0" tIns="0" rIns="0" bIns="0" rtlCol="0" anchor="ctr"/>
          <a:lstStyle/>
          <a:p>
            <a:pPr indent="0" marL="0">
              <a:buNone/>
            </a:pPr>
            <a:r>
              <a:rPr lang="en-US" sz="1000" spc="400" kern="0" dirty="0">
                <a:solidFill>
                  <a:srgbClr val="5C6F5C"/>
                </a:solidFill>
                <a:latin typeface="Archivo Black" pitchFamily="34" charset="0"/>
                <a:ea typeface="Archivo Black" pitchFamily="34" charset="-122"/>
                <a:cs typeface="Archivo Black" pitchFamily="34" charset="-120"/>
              </a:rPr>
              <a:t>RAISING FUTURE FOUNDERS · INVESTOR MEMO</a:t>
            </a:r>
            <a:endParaRPr lang="en-US" sz="1000" dirty="0"/>
          </a:p>
        </p:txBody>
      </p:sp>
      <p:sp>
        <p:nvSpPr>
          <p:cNvPr id="23" name="Text 21"/>
          <p:cNvSpPr/>
          <p:nvPr/>
        </p:nvSpPr>
        <p:spPr>
          <a:xfrm>
            <a:off x="10820095" y="6355080"/>
            <a:ext cx="914400" cy="274320"/>
          </a:xfrm>
          <a:prstGeom prst="rect">
            <a:avLst/>
          </a:prstGeom>
          <a:noFill/>
          <a:ln/>
        </p:spPr>
        <p:txBody>
          <a:bodyPr wrap="square" lIns="0" tIns="0" rIns="0" bIns="0" rtlCol="0" anchor="ctr"/>
          <a:lstStyle/>
          <a:p>
            <a:pPr algn="r" indent="0" marL="0">
              <a:buNone/>
            </a:pPr>
            <a:r>
              <a:rPr lang="en-US" sz="1000" spc="300" kern="0" dirty="0">
                <a:solidFill>
                  <a:srgbClr val="5C6F5C"/>
                </a:solidFill>
                <a:latin typeface="Archivo Black" pitchFamily="34" charset="0"/>
                <a:ea typeface="Archivo Black" pitchFamily="34" charset="-122"/>
                <a:cs typeface="Archivo Black" pitchFamily="34" charset="-120"/>
              </a:rPr>
              <a:t>15 / 16</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F3614"/>
        </a:solidFill>
      </p:bgPr>
    </p:bg>
    <p:spTree>
      <p:nvGrpSpPr>
        <p:cNvPr id="1" name=""/>
        <p:cNvGrpSpPr/>
        <p:nvPr/>
      </p:nvGrpSpPr>
      <p:grpSpPr>
        <a:xfrm>
          <a:off x="0" y="0"/>
          <a:ext cx="0" cy="0"/>
          <a:chOff x="0" y="0"/>
          <a:chExt cx="0" cy="0"/>
        </a:xfrm>
      </p:grpSpPr>
      <p:sp>
        <p:nvSpPr>
          <p:cNvPr id="2" name="Shape 0"/>
          <p:cNvSpPr/>
          <p:nvPr/>
        </p:nvSpPr>
        <p:spPr>
          <a:xfrm>
            <a:off x="640080" y="548640"/>
            <a:ext cx="274320" cy="274320"/>
          </a:xfrm>
          <a:prstGeom prst="ellipse">
            <a:avLst/>
          </a:prstGeom>
          <a:solidFill>
            <a:srgbClr val="3C7A29"/>
          </a:solidFill>
          <a:ln/>
        </p:spPr>
      </p:sp>
      <p:sp>
        <p:nvSpPr>
          <p:cNvPr id="3" name="Text 1"/>
          <p:cNvSpPr/>
          <p:nvPr/>
        </p:nvSpPr>
        <p:spPr>
          <a:xfrm>
            <a:off x="1005840" y="502920"/>
            <a:ext cx="7315200" cy="365760"/>
          </a:xfrm>
          <a:prstGeom prst="rect">
            <a:avLst/>
          </a:prstGeom>
          <a:noFill/>
          <a:ln/>
        </p:spPr>
        <p:txBody>
          <a:bodyPr wrap="square" lIns="0" tIns="0" rIns="0" bIns="0" rtlCol="0" anchor="ctr"/>
          <a:lstStyle/>
          <a:p>
            <a:pPr indent="0" marL="0">
              <a:buNone/>
            </a:pPr>
            <a:r>
              <a:rPr lang="en-US" sz="1200" spc="600" kern="0" dirty="0">
                <a:solidFill>
                  <a:srgbClr val="FFFCED"/>
                </a:solidFill>
                <a:latin typeface="Archivo Black" pitchFamily="34" charset="0"/>
                <a:ea typeface="Archivo Black" pitchFamily="34" charset="-122"/>
                <a:cs typeface="Archivo Black" pitchFamily="34" charset="-120"/>
              </a:rPr>
              <a:t>RAISING FUTURE FOUNDERS</a:t>
            </a:r>
            <a:endParaRPr lang="en-US" sz="1200" dirty="0"/>
          </a:p>
        </p:txBody>
      </p:sp>
      <p:sp>
        <p:nvSpPr>
          <p:cNvPr id="4" name="Text 2"/>
          <p:cNvSpPr/>
          <p:nvPr/>
        </p:nvSpPr>
        <p:spPr>
          <a:xfrm>
            <a:off x="640080" y="1463040"/>
            <a:ext cx="10972800" cy="2926080"/>
          </a:xfrm>
          <a:prstGeom prst="rect">
            <a:avLst/>
          </a:prstGeom>
          <a:noFill/>
          <a:ln/>
        </p:spPr>
        <p:txBody>
          <a:bodyPr wrap="square" lIns="0" tIns="0" rIns="0" bIns="0" rtlCol="0" anchor="t"/>
          <a:lstStyle/>
          <a:p>
            <a:pPr indent="0" marL="0">
              <a:buNone/>
            </a:pPr>
            <a:r>
              <a:rPr lang="en-US" sz="5000" dirty="0">
                <a:solidFill>
                  <a:srgbClr val="3C7A29"/>
                </a:solidFill>
                <a:latin typeface="Archivo Black" pitchFamily="34" charset="0"/>
                <a:ea typeface="Archivo Black" pitchFamily="34" charset="-122"/>
                <a:cs typeface="Archivo Black" pitchFamily="34" charset="-120"/>
              </a:rPr>
              <a:t>Let's build the</a:t>
            </a:r>
            <a:endParaRPr lang="en-US" sz="5000" dirty="0"/>
          </a:p>
          <a:p>
            <a:pPr indent="0" marL="0">
              <a:buNone/>
            </a:pPr>
            <a:r>
              <a:rPr lang="en-US" sz="5000" dirty="0">
                <a:solidFill>
                  <a:srgbClr val="3C7A29"/>
                </a:solidFill>
                <a:latin typeface="Archivo Black" pitchFamily="34" charset="0"/>
                <a:ea typeface="Archivo Black" pitchFamily="34" charset="-122"/>
                <a:cs typeface="Archivo Black" pitchFamily="34" charset="-120"/>
              </a:rPr>
              <a:t>next generation,</a:t>
            </a:r>
            <a:endParaRPr lang="en-US" sz="5000" dirty="0"/>
          </a:p>
          <a:p>
            <a:pPr indent="0" marL="0">
              <a:buNone/>
            </a:pPr>
            <a:r>
              <a:rPr lang="en-US" sz="5000" dirty="0">
                <a:solidFill>
                  <a:srgbClr val="3C7A29"/>
                </a:solidFill>
                <a:latin typeface="Archivo Black" pitchFamily="34" charset="0"/>
                <a:ea typeface="Archivo Black" pitchFamily="34" charset="-122"/>
                <a:cs typeface="Archivo Black" pitchFamily="34" charset="-120"/>
              </a:rPr>
              <a:t>on purpose.</a:t>
            </a:r>
            <a:endParaRPr lang="en-US" sz="5000" dirty="0"/>
          </a:p>
        </p:txBody>
      </p:sp>
      <p:sp>
        <p:nvSpPr>
          <p:cNvPr id="5" name="Text 3"/>
          <p:cNvSpPr/>
          <p:nvPr/>
        </p:nvSpPr>
        <p:spPr>
          <a:xfrm>
            <a:off x="640080" y="4937760"/>
            <a:ext cx="10972800" cy="365760"/>
          </a:xfrm>
          <a:prstGeom prst="rect">
            <a:avLst/>
          </a:prstGeom>
          <a:noFill/>
          <a:ln/>
        </p:spPr>
        <p:txBody>
          <a:bodyPr wrap="square" lIns="0" tIns="0" rIns="0" bIns="0" rtlCol="0" anchor="ctr"/>
          <a:lstStyle/>
          <a:p>
            <a:pPr indent="0" marL="0">
              <a:buNone/>
            </a:pPr>
            <a:r>
              <a:rPr lang="en-US" sz="1300" spc="300" kern="0" dirty="0">
                <a:solidFill>
                  <a:srgbClr val="FFFCED"/>
                </a:solidFill>
                <a:latin typeface="Archivo Black" pitchFamily="34" charset="0"/>
                <a:ea typeface="Archivo Black" pitchFamily="34" charset="-122"/>
                <a:cs typeface="Archivo Black" pitchFamily="34" charset="-120"/>
              </a:rPr>
              <a:t>Amna Razzaq · amna@brandbeatglobal.com · amnarazzaq.com</a:t>
            </a:r>
            <a:endParaRPr lang="en-US" sz="1300" dirty="0"/>
          </a:p>
        </p:txBody>
      </p:sp>
      <p:sp>
        <p:nvSpPr>
          <p:cNvPr id="6" name="Text 4"/>
          <p:cNvSpPr/>
          <p:nvPr/>
        </p:nvSpPr>
        <p:spPr>
          <a:xfrm>
            <a:off x="640080" y="5394960"/>
            <a:ext cx="10972800" cy="365760"/>
          </a:xfrm>
          <a:prstGeom prst="rect">
            <a:avLst/>
          </a:prstGeom>
          <a:noFill/>
          <a:ln/>
        </p:spPr>
        <p:txBody>
          <a:bodyPr wrap="square" lIns="0" tIns="0" rIns="0" bIns="0" rtlCol="0" anchor="ctr"/>
          <a:lstStyle/>
          <a:p>
            <a:pPr indent="0" marL="0">
              <a:buNone/>
            </a:pPr>
            <a:r>
              <a:rPr lang="en-US" sz="1400" i="1" dirty="0">
                <a:solidFill>
                  <a:srgbClr val="FFFCED"/>
                </a:solidFill>
                <a:latin typeface="Inter" pitchFamily="34" charset="0"/>
                <a:ea typeface="Inter" pitchFamily="34" charset="-122"/>
                <a:cs typeface="Inter" pitchFamily="34" charset="-120"/>
              </a:rPr>
              <a:t>$1.5M pre-seed · open for first-check conversations now.</a:t>
            </a:r>
            <a:endParaRPr lang="en-US" sz="1400" dirty="0"/>
          </a:p>
        </p:txBody>
      </p:sp>
      <p:sp>
        <p:nvSpPr>
          <p:cNvPr id="7" name="Text 5"/>
          <p:cNvSpPr/>
          <p:nvPr/>
        </p:nvSpPr>
        <p:spPr>
          <a:xfrm>
            <a:off x="548640" y="6355080"/>
            <a:ext cx="6400800" cy="274320"/>
          </a:xfrm>
          <a:prstGeom prst="rect">
            <a:avLst/>
          </a:prstGeom>
          <a:noFill/>
          <a:ln/>
        </p:spPr>
        <p:txBody>
          <a:bodyPr wrap="square" lIns="0" tIns="0" rIns="0" bIns="0" rtlCol="0" anchor="ctr"/>
          <a:lstStyle/>
          <a:p>
            <a:pPr indent="0" marL="0">
              <a:buNone/>
            </a:pPr>
            <a:r>
              <a:rPr lang="en-US" sz="1000" spc="400" kern="0" dirty="0">
                <a:solidFill>
                  <a:srgbClr val="3C7A29"/>
                </a:solidFill>
                <a:latin typeface="Archivo Black" pitchFamily="34" charset="0"/>
                <a:ea typeface="Archivo Black" pitchFamily="34" charset="-122"/>
                <a:cs typeface="Archivo Black" pitchFamily="34" charset="-120"/>
              </a:rPr>
              <a:t>RAISING FUTURE FOUNDERS · INVESTOR MEMO</a:t>
            </a:r>
            <a:endParaRPr lang="en-US" sz="1000" dirty="0"/>
          </a:p>
        </p:txBody>
      </p:sp>
      <p:sp>
        <p:nvSpPr>
          <p:cNvPr id="8" name="Text 6"/>
          <p:cNvSpPr/>
          <p:nvPr/>
        </p:nvSpPr>
        <p:spPr>
          <a:xfrm>
            <a:off x="10820095" y="6355080"/>
            <a:ext cx="914400" cy="274320"/>
          </a:xfrm>
          <a:prstGeom prst="rect">
            <a:avLst/>
          </a:prstGeom>
          <a:noFill/>
          <a:ln/>
        </p:spPr>
        <p:txBody>
          <a:bodyPr wrap="square" lIns="0" tIns="0" rIns="0" bIns="0" rtlCol="0" anchor="ctr"/>
          <a:lstStyle/>
          <a:p>
            <a:pPr algn="r" indent="0" marL="0">
              <a:buNone/>
            </a:pPr>
            <a:r>
              <a:rPr lang="en-US" sz="1000" spc="300" kern="0" dirty="0">
                <a:solidFill>
                  <a:srgbClr val="3C7A29"/>
                </a:solidFill>
                <a:latin typeface="Archivo Black" pitchFamily="34" charset="0"/>
                <a:ea typeface="Archivo Black" pitchFamily="34" charset="-122"/>
                <a:cs typeface="Archivo Black" pitchFamily="34" charset="-120"/>
              </a:rPr>
              <a:t>16 / 16</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Raising Future Founders · Investor Memo</dc:title>
  <dc:subject>PptxGenJS Presentation</dc:subject>
  <dc:creator>Amna Razzaq</dc:creator>
  <cp:lastModifiedBy>Amna Razzaq</cp:lastModifiedBy>
  <cp:revision>1</cp:revision>
  <dcterms:created xsi:type="dcterms:W3CDTF">2026-05-19T05:05:14Z</dcterms:created>
  <dcterms:modified xsi:type="dcterms:W3CDTF">2026-05-19T05:05:14Z</dcterms:modified>
</cp:coreProperties>
</file>